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24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42.jpg" ContentType="image/jpe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8" r:id="rId2"/>
    <p:sldId id="260" r:id="rId3"/>
    <p:sldId id="271" r:id="rId4"/>
    <p:sldId id="277" r:id="rId5"/>
    <p:sldId id="286" r:id="rId6"/>
    <p:sldId id="281" r:id="rId7"/>
    <p:sldId id="282" r:id="rId8"/>
    <p:sldId id="283" r:id="rId9"/>
    <p:sldId id="285" r:id="rId10"/>
    <p:sldId id="289" r:id="rId11"/>
    <p:sldId id="284" r:id="rId12"/>
    <p:sldId id="288" r:id="rId13"/>
    <p:sldId id="287" r:id="rId14"/>
    <p:sldId id="290" r:id="rId15"/>
    <p:sldId id="278" r:id="rId16"/>
    <p:sldId id="291" r:id="rId17"/>
    <p:sldId id="292" r:id="rId18"/>
    <p:sldId id="293" r:id="rId19"/>
    <p:sldId id="294" r:id="rId20"/>
    <p:sldId id="279" r:id="rId21"/>
    <p:sldId id="295" r:id="rId22"/>
    <p:sldId id="296" r:id="rId23"/>
    <p:sldId id="297" r:id="rId24"/>
    <p:sldId id="26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6241" autoAdjust="0"/>
  </p:normalViewPr>
  <p:slideViewPr>
    <p:cSldViewPr snapToGrid="0">
      <p:cViewPr varScale="1">
        <p:scale>
          <a:sx n="95" d="100"/>
          <a:sy n="95" d="100"/>
        </p:scale>
        <p:origin x="5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9BE2E-5B00-4F83-B2B0-F22B9024F455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AE534-5AE4-49E5-9036-61E772FFF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84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AE534-5AE4-49E5-9036-61E772FFF0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376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AE534-5AE4-49E5-9036-61E772FFF0E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348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AE534-5AE4-49E5-9036-61E772FFF0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136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AE534-5AE4-49E5-9036-61E772FFF0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491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AE534-5AE4-49E5-9036-61E772FFF0E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50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在模型应用时，我们发现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实际图片与训练集上的图片是有很大的区别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训练图片仅包括人脸，而实际图片往往同时包括人脸和上半身。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相较于训练图片，实际图片并不”标准“，往往会有噪声。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AE534-5AE4-49E5-9036-61E772FFF0E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298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AE534-5AE4-49E5-9036-61E772FFF0E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209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AE534-5AE4-49E5-9036-61E772FFF0E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069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当图片中存在多张人脸时，在</a:t>
            </a:r>
            <a:r>
              <a:rPr lang="en-US" altLang="zh-CN" dirty="0"/>
              <a:t>UI</a:t>
            </a:r>
            <a:r>
              <a:rPr lang="zh-CN" altLang="en-US" dirty="0"/>
              <a:t>界面下预测只显示**最可能是人脸（概率最大）**的那个脸表情，但是对所有检测到的人脸都会框定预测结果并在图片上标记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AE534-5AE4-49E5-9036-61E772FFF0E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689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分别时视频分析和摄像头分析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AE534-5AE4-49E5-9036-61E772FFF0E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535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AE534-5AE4-49E5-9036-61E772FFF0E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742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AE534-5AE4-49E5-9036-61E772FFF0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846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AE534-5AE4-49E5-9036-61E772FFF0E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193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AE534-5AE4-49E5-9036-61E772FFF0E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733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AE534-5AE4-49E5-9036-61E772FFF0E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851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Jaffe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CK+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主要用于模型架构的选择，实验重点在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FER2013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的精度提升上。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AE534-5AE4-49E5-9036-61E772FFF0E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779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我们共设计了三种</a:t>
            </a:r>
            <a:r>
              <a:rPr lang="en-US" altLang="zh-CN" dirty="0"/>
              <a:t>CNN</a:t>
            </a:r>
            <a:r>
              <a:rPr lang="zh-CN" altLang="en-US" dirty="0"/>
              <a:t>模型，首先对这三种模型的设计思路进行介绍，接着对比在</a:t>
            </a:r>
            <a:r>
              <a:rPr lang="en-US" altLang="zh-CN" dirty="0"/>
              <a:t>Jaffe</a:t>
            </a:r>
            <a:r>
              <a:rPr lang="zh-CN" altLang="en-US" dirty="0"/>
              <a:t>上对比实验结果，选择表现最好的模型再用于</a:t>
            </a:r>
            <a:r>
              <a:rPr lang="en-US" altLang="zh-CN" dirty="0"/>
              <a:t>CK+</a:t>
            </a:r>
            <a:r>
              <a:rPr lang="zh-CN" altLang="en-US" dirty="0"/>
              <a:t>、</a:t>
            </a:r>
            <a:r>
              <a:rPr lang="en-US" altLang="zh-CN" dirty="0"/>
              <a:t>FER2013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AE534-5AE4-49E5-9036-61E772FFF0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865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AE534-5AE4-49E5-9036-61E772FFF0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285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AE534-5AE4-49E5-9036-61E772FFF0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090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AE534-5AE4-49E5-9036-61E772FFF0E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004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AE534-5AE4-49E5-9036-61E772FFF0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42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AE534-5AE4-49E5-9036-61E772FFF0E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696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76F75-7495-7D75-1E01-CCEFAF2FA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1AFA9A-21D2-53E4-6AE6-A9A4409C6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70E23B-A949-5A31-1C45-3E4F4216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4A9C3-9808-4772-94A9-B24B2B530A6C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581223-C2AA-A057-EE4B-18DF078B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9752FF-161C-8D1C-C042-3514D6906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A058-E814-45C6-A4B7-25D969AA4E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563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82173-B50F-A5F6-3E62-D5A1EDAD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7DC541-08E3-1B65-E5AD-10EABAC80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0FF0F4-8584-D683-19C4-53AE9B00E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4A9C3-9808-4772-94A9-B24B2B530A6C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FA1E67-2DAF-FAE7-FBCB-B0023F1F3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C07A9C-EFA4-3423-3123-2D1A0D198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A058-E814-45C6-A4B7-25D969AA4E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535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5F54B3-2CAC-4ACF-D7CB-D9084A9418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175FB0-A349-C730-3734-F12654D77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F42262-E293-C252-2DE2-45206832D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4A9C3-9808-4772-94A9-B24B2B530A6C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6B0C12-4766-BC5A-5BE1-BA9ED8C2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2768E7-19D4-9129-E862-4948B81AE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A058-E814-45C6-A4B7-25D969AA4E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47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E90CA-7959-FC2F-DCFE-C87CC4BE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817743-FAA0-C01D-4550-7FCE1CBE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628E9B-8497-FBA6-BFF0-EC9D8EF2F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4A9C3-9808-4772-94A9-B24B2B530A6C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E92014-361F-A13F-C89F-A47F82B5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EEC839-F627-B57B-907D-F3965E05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A058-E814-45C6-A4B7-25D969AA4E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110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7AE8F-B184-48E8-1319-59FFACA6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3D60E7-302F-A45C-3C4E-45E447C9C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9C9E46-756E-3CC4-41EE-D3CE616BC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4A9C3-9808-4772-94A9-B24B2B530A6C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D9B8F6-90EF-B43E-AC3B-702280C9E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5DA739-4804-003E-4807-20CDC8E33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A058-E814-45C6-A4B7-25D969AA4E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062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124B1E-24B5-513E-57F7-1700D88E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DA83CB-6970-58C8-B959-57F0A5D86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A8698F-AF36-3106-FBE8-6DF034806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1EA96C-7D4D-186C-45BD-C013A1F37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4A9C3-9808-4772-94A9-B24B2B530A6C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DBCFD0-18A9-D116-13A4-A4865D8A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E8A7B8-E65B-2DDB-39AE-AD18AD76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A058-E814-45C6-A4B7-25D969AA4E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50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20751-77AF-4834-E16D-0C51D8025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F910EF-C5E3-4D70-78B6-31A8C67AD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070FA2-212E-DB94-28AB-6FD6C56BB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F7C8C8-E0D1-8940-1209-7F13437B5E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9D2642-C345-D5ED-3006-A6991BF1B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F381B9-F050-5D65-FF91-6264352BF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4A9C3-9808-4772-94A9-B24B2B530A6C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1583860-FE36-471A-98BA-A1D2054F1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5CA7862-1170-F726-89BF-0C2560C89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A058-E814-45C6-A4B7-25D969AA4E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429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93BA9-90B7-9B37-9F0C-F5830879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DCC582-C028-5F46-C68E-6CC64E0E6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4A9C3-9808-4772-94A9-B24B2B530A6C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76B7C6-F584-C3F6-97BF-3683291D8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984785-53A6-9989-389E-84A0E77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A058-E814-45C6-A4B7-25D969AA4E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887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E97AB7-E7AE-83E8-FE00-76AEE956B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4A9C3-9808-4772-94A9-B24B2B530A6C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32E64FB-A803-1566-28AA-2BF7C9ECF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CB356D-1CB6-3394-41FE-42B16161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A058-E814-45C6-A4B7-25D969AA4E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0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A4B5C-7CEB-EDD4-EFFC-C0B926CAE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4EB953-CDD1-57B9-759A-D68F56B1F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D50937-1852-3E5B-FEE6-6528E2DE4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D34D32-F71A-D5B1-6855-0066A89A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4A9C3-9808-4772-94A9-B24B2B530A6C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96265A-1DD1-7E5E-D3A7-9D2C3AFE3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105A92-1D20-DF12-CD4A-D0E1F507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A058-E814-45C6-A4B7-25D969AA4E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159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F5881-29F9-C042-E4C7-EA8C578A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4C520E-342F-1A5B-D321-0816B6594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EBF244-06F4-E1D7-F423-B3BADE28B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42541A-6DCE-9B32-B7E7-C6EF25F4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4A9C3-9808-4772-94A9-B24B2B530A6C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C64649-0E03-C9D9-B6D3-42A30CE3F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B8B9B8-07B7-DC24-FCFB-072465478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A058-E814-45C6-A4B7-25D969AA4E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0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95CE39-6AD4-B026-C633-5BB7DF2B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A8D9D5-E5D3-3F05-E47A-5B5B70C3E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BDE278-25A9-CC70-5AC5-7DDC865D5C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4A9C3-9808-4772-94A9-B24B2B530A6C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816663-508B-DFFA-112E-77135F9EA1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C73E2C-E202-0BAD-4F6D-E3B021F1C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3A058-E814-45C6-A4B7-25D969AA4E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34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gif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gif"/><Relationship Id="rId5" Type="http://schemas.openxmlformats.org/officeDocument/2006/relationships/image" Target="../media/image44.gif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ibaiGorordo/BlazeFace-TFLite-Inference" TargetMode="External"/><Relationship Id="rId4" Type="http://schemas.openxmlformats.org/officeDocument/2006/relationships/hyperlink" Target="https://blog.csdn.net/weixin_44048809/article/details/105711356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8AA0DE-F527-1001-5CD6-271985827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44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CF24912-570B-4CAF-83A3-3EBAF6CE73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97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6348C1C-96D6-444E-81E6-B207C6F3B04D}"/>
              </a:ext>
            </a:extLst>
          </p:cNvPr>
          <p:cNvGrpSpPr/>
          <p:nvPr/>
        </p:nvGrpSpPr>
        <p:grpSpPr>
          <a:xfrm>
            <a:off x="3438700" y="3242241"/>
            <a:ext cx="5743400" cy="1139338"/>
            <a:chOff x="3674676" y="3111615"/>
            <a:chExt cx="5743400" cy="1139338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2CA1ABD-7896-4DB1-BA2E-E2D04FEF9290}"/>
                </a:ext>
              </a:extLst>
            </p:cNvPr>
            <p:cNvSpPr txBox="1"/>
            <p:nvPr/>
          </p:nvSpPr>
          <p:spPr>
            <a:xfrm>
              <a:off x="3674676" y="3145220"/>
              <a:ext cx="5743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人脸表情识别项目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FB80FC1-914A-4A18-AD3A-AF864CF1BC61}"/>
                </a:ext>
              </a:extLst>
            </p:cNvPr>
            <p:cNvCxnSpPr/>
            <p:nvPr/>
          </p:nvCxnSpPr>
          <p:spPr>
            <a:xfrm>
              <a:off x="3815252" y="3111615"/>
              <a:ext cx="5400000" cy="0"/>
            </a:xfrm>
            <a:prstGeom prst="line">
              <a:avLst/>
            </a:prstGeom>
            <a:ln>
              <a:solidFill>
                <a:schemeClr val="bg1">
                  <a:alpha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3EE611A-BE9B-44FB-9A5C-3DA7073B5292}"/>
                </a:ext>
              </a:extLst>
            </p:cNvPr>
            <p:cNvCxnSpPr/>
            <p:nvPr/>
          </p:nvCxnSpPr>
          <p:spPr>
            <a:xfrm>
              <a:off x="3831018" y="4250953"/>
              <a:ext cx="5400000" cy="0"/>
            </a:xfrm>
            <a:prstGeom prst="line">
              <a:avLst/>
            </a:prstGeom>
            <a:ln>
              <a:solidFill>
                <a:schemeClr val="bg1">
                  <a:alpha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70D0635-43DC-49B5-94F7-F8D1D3A4070B}"/>
              </a:ext>
            </a:extLst>
          </p:cNvPr>
          <p:cNvGrpSpPr/>
          <p:nvPr/>
        </p:nvGrpSpPr>
        <p:grpSpPr>
          <a:xfrm>
            <a:off x="3041897" y="4976794"/>
            <a:ext cx="6474758" cy="551793"/>
            <a:chOff x="6274676" y="4797828"/>
            <a:chExt cx="1454369" cy="551793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9951AFF9-1163-4311-AAB0-C273C6E66032}"/>
                </a:ext>
              </a:extLst>
            </p:cNvPr>
            <p:cNvSpPr/>
            <p:nvPr/>
          </p:nvSpPr>
          <p:spPr>
            <a:xfrm>
              <a:off x="6274676" y="4797828"/>
              <a:ext cx="1454369" cy="55179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0D6D2C5-CE97-4E99-B4E2-EB8631B27117}"/>
                </a:ext>
              </a:extLst>
            </p:cNvPr>
            <p:cNvSpPr txBox="1"/>
            <p:nvPr/>
          </p:nvSpPr>
          <p:spPr>
            <a:xfrm>
              <a:off x="6304356" y="4889058"/>
              <a:ext cx="1424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00697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汇报人：熊嘉琪       组别：第</a:t>
              </a:r>
              <a:r>
                <a:rPr lang="en-US" altLang="zh-CN" b="1" dirty="0">
                  <a:solidFill>
                    <a:srgbClr val="00697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</a:t>
              </a:r>
              <a:r>
                <a:rPr lang="zh-CN" altLang="en-US" b="1" dirty="0">
                  <a:solidFill>
                    <a:srgbClr val="00697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组</a:t>
              </a:r>
              <a:endParaRPr lang="zh-CN" altLang="en-US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6" name="图片 25" descr="2">
            <a:extLst>
              <a:ext uri="{FF2B5EF4-FFF2-40B4-BE49-F238E27FC236}">
                <a16:creationId xmlns:a16="http://schemas.microsoft.com/office/drawing/2014/main" id="{60CFD606-176D-480A-B702-4B3AA41B430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 contrast="-100000"/>
          </a:blip>
          <a:srcRect/>
          <a:stretch>
            <a:fillRect/>
          </a:stretch>
        </p:blipFill>
        <p:spPr>
          <a:xfrm>
            <a:off x="7983518" y="2635100"/>
            <a:ext cx="875236" cy="596361"/>
          </a:xfrm>
          <a:custGeom>
            <a:avLst/>
            <a:gdLst>
              <a:gd name="connsiteX0" fmla="*/ 145265 w 875236"/>
              <a:gd name="connsiteY0" fmla="*/ 0 h 596361"/>
              <a:gd name="connsiteX1" fmla="*/ 725836 w 875236"/>
              <a:gd name="connsiteY1" fmla="*/ 0 h 596361"/>
              <a:gd name="connsiteX2" fmla="*/ 725836 w 875236"/>
              <a:gd name="connsiteY2" fmla="*/ 235456 h 596361"/>
              <a:gd name="connsiteX3" fmla="*/ 875236 w 875236"/>
              <a:gd name="connsiteY3" fmla="*/ 235456 h 596361"/>
              <a:gd name="connsiteX4" fmla="*/ 875236 w 875236"/>
              <a:gd name="connsiteY4" fmla="*/ 596361 h 596361"/>
              <a:gd name="connsiteX5" fmla="*/ 0 w 875236"/>
              <a:gd name="connsiteY5" fmla="*/ 596361 h 596361"/>
              <a:gd name="connsiteX6" fmla="*/ 0 w 875236"/>
              <a:gd name="connsiteY6" fmla="*/ 162885 h 596361"/>
              <a:gd name="connsiteX7" fmla="*/ 145265 w 875236"/>
              <a:gd name="connsiteY7" fmla="*/ 162885 h 59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5236" h="596361">
                <a:moveTo>
                  <a:pt x="145265" y="0"/>
                </a:moveTo>
                <a:lnTo>
                  <a:pt x="725836" y="0"/>
                </a:lnTo>
                <a:lnTo>
                  <a:pt x="725836" y="235456"/>
                </a:lnTo>
                <a:lnTo>
                  <a:pt x="875236" y="235456"/>
                </a:lnTo>
                <a:lnTo>
                  <a:pt x="875236" y="596361"/>
                </a:lnTo>
                <a:lnTo>
                  <a:pt x="0" y="596361"/>
                </a:lnTo>
                <a:lnTo>
                  <a:pt x="0" y="162885"/>
                </a:lnTo>
                <a:lnTo>
                  <a:pt x="145265" y="162885"/>
                </a:lnTo>
                <a:close/>
              </a:path>
            </a:pathLst>
          </a:cu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F7581C5-B12B-7EA4-34C6-62F2D1911E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8" y="39938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11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24B151-B91D-4E4C-843D-4761808A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151737"/>
            <a:ext cx="542924" cy="540222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C2A2F7D-B8BD-4231-93CC-26B36BB96C3E}"/>
              </a:ext>
            </a:extLst>
          </p:cNvPr>
          <p:cNvCxnSpPr/>
          <p:nvPr/>
        </p:nvCxnSpPr>
        <p:spPr>
          <a:xfrm>
            <a:off x="342900" y="781050"/>
            <a:ext cx="10800000" cy="0"/>
          </a:xfrm>
          <a:prstGeom prst="line">
            <a:avLst/>
          </a:prstGeom>
          <a:ln w="19050">
            <a:solidFill>
              <a:srgbClr val="006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37FA894-3E8A-47F6-AEC3-EE619941DC1C}"/>
              </a:ext>
            </a:extLst>
          </p:cNvPr>
          <p:cNvSpPr txBox="1"/>
          <p:nvPr/>
        </p:nvSpPr>
        <p:spPr>
          <a:xfrm>
            <a:off x="1066799" y="189837"/>
            <a:ext cx="3124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结果对比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9EF3AA-9862-8C1D-95B3-1A282E2DFAEF}"/>
              </a:ext>
            </a:extLst>
          </p:cNvPr>
          <p:cNvGrpSpPr/>
          <p:nvPr/>
        </p:nvGrpSpPr>
        <p:grpSpPr>
          <a:xfrm>
            <a:off x="2798431" y="278132"/>
            <a:ext cx="2019043" cy="584775"/>
            <a:chOff x="1998783" y="282170"/>
            <a:chExt cx="2019043" cy="584775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4C654DA-CDB9-4E96-B23A-7A89033CE95E}"/>
                </a:ext>
              </a:extLst>
            </p:cNvPr>
            <p:cNvCxnSpPr/>
            <p:nvPr/>
          </p:nvCxnSpPr>
          <p:spPr>
            <a:xfrm>
              <a:off x="1998783" y="304799"/>
              <a:ext cx="0" cy="324000"/>
            </a:xfrm>
            <a:prstGeom prst="line">
              <a:avLst/>
            </a:prstGeom>
            <a:ln w="38100">
              <a:solidFill>
                <a:srgbClr val="006976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53A17B-A5E0-4AAE-9EC8-FB3772638A28}"/>
                </a:ext>
              </a:extLst>
            </p:cNvPr>
            <p:cNvSpPr txBox="1"/>
            <p:nvPr/>
          </p:nvSpPr>
          <p:spPr>
            <a:xfrm>
              <a:off x="2170233" y="282170"/>
              <a:ext cx="18475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rgbClr val="00697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Results contrast</a:t>
              </a:r>
            </a:p>
            <a:p>
              <a:pPr algn="dist"/>
              <a:endParaRPr lang="zh-CN" altLang="en-US" sz="1600" dirty="0">
                <a:solidFill>
                  <a:srgbClr val="00697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72947BE-D553-46A3-8E40-24714FE674D4}"/>
              </a:ext>
            </a:extLst>
          </p:cNvPr>
          <p:cNvSpPr txBox="1"/>
          <p:nvPr/>
        </p:nvSpPr>
        <p:spPr>
          <a:xfrm>
            <a:off x="432206" y="1086704"/>
            <a:ext cx="2582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FER2013</a:t>
            </a:r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与</a:t>
            </a:r>
            <a:r>
              <a:rPr lang="en-US" altLang="zh-CN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CK+</a:t>
            </a:r>
            <a:endParaRPr lang="zh-CN" altLang="en-US" sz="2400" b="1" dirty="0">
              <a:solidFill>
                <a:srgbClr val="00697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BDAADE-1A4E-4E4C-AA1E-5A3682F7D595}"/>
              </a:ext>
            </a:extLst>
          </p:cNvPr>
          <p:cNvSpPr txBox="1"/>
          <p:nvPr/>
        </p:nvSpPr>
        <p:spPr>
          <a:xfrm>
            <a:off x="432206" y="1602944"/>
            <a:ext cx="4557620" cy="2577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将混合架构用于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FER2013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CK+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CK+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的精度稳定在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99%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FER2013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的精度在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66~67%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左右。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CK+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（右上）和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FER2013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（右下）训练结果如右图所示，可以看出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FER2013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出现了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过拟合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，需要额外制定模型训练策略。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8B7FA7-2848-6E67-6769-0F6A77DB4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474" y="3314521"/>
            <a:ext cx="7287253" cy="24290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C89A459-45B9-27D4-7392-A395C4F154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474" y="998464"/>
            <a:ext cx="7213775" cy="240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0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58DDA94D-CAC7-4BF4-83E0-15B041CC7EE6}"/>
              </a:ext>
            </a:extLst>
          </p:cNvPr>
          <p:cNvSpPr txBox="1"/>
          <p:nvPr/>
        </p:nvSpPr>
        <p:spPr>
          <a:xfrm>
            <a:off x="2905860" y="4104883"/>
            <a:ext cx="2741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早停与自适应学习率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97AB3E1-6FF8-4C35-AD5A-4C444F9DAA6E}"/>
              </a:ext>
            </a:extLst>
          </p:cNvPr>
          <p:cNvGrpSpPr/>
          <p:nvPr/>
        </p:nvGrpSpPr>
        <p:grpSpPr>
          <a:xfrm>
            <a:off x="1" y="1935604"/>
            <a:ext cx="12192000" cy="2009832"/>
            <a:chOff x="1" y="2435684"/>
            <a:chExt cx="12192000" cy="20098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D20273F-0A77-4D88-AEA6-367F0AA09500}"/>
                </a:ext>
              </a:extLst>
            </p:cNvPr>
            <p:cNvSpPr/>
            <p:nvPr/>
          </p:nvSpPr>
          <p:spPr>
            <a:xfrm>
              <a:off x="1" y="2435684"/>
              <a:ext cx="12192000" cy="2009832"/>
            </a:xfrm>
            <a:prstGeom prst="rect">
              <a:avLst/>
            </a:prstGeom>
            <a:solidFill>
              <a:srgbClr val="0069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C6BCF5F-1673-4AAB-8A4C-FE0FEEE42C7D}"/>
                </a:ext>
              </a:extLst>
            </p:cNvPr>
            <p:cNvSpPr txBox="1"/>
            <p:nvPr/>
          </p:nvSpPr>
          <p:spPr>
            <a:xfrm>
              <a:off x="6009330" y="3032551"/>
              <a:ext cx="42822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模型训练策略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1293041-1F95-4CEF-95BA-1DFFCC0C2F76}"/>
                </a:ext>
              </a:extLst>
            </p:cNvPr>
            <p:cNvGrpSpPr/>
            <p:nvPr/>
          </p:nvGrpSpPr>
          <p:grpSpPr>
            <a:xfrm>
              <a:off x="4404198" y="2774363"/>
              <a:ext cx="1387002" cy="1380100"/>
              <a:chOff x="646333" y="2310753"/>
              <a:chExt cx="2018020" cy="2007978"/>
            </a:xfrm>
          </p:grpSpPr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E114844-B20B-4D55-8BB6-47A84BA563D1}"/>
                  </a:ext>
                </a:extLst>
              </p:cNvPr>
              <p:cNvSpPr txBox="1"/>
              <p:nvPr/>
            </p:nvSpPr>
            <p:spPr>
              <a:xfrm>
                <a:off x="1154315" y="2871526"/>
                <a:ext cx="1506775" cy="940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03</a:t>
                </a:r>
                <a:endPara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C2A69F82-93F3-4098-9373-A4884C866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46333" y="2310753"/>
                <a:ext cx="2018020" cy="2007978"/>
              </a:xfrm>
              <a:custGeom>
                <a:avLst/>
                <a:gdLst>
                  <a:gd name="connsiteX0" fmla="*/ 1009010 w 2018020"/>
                  <a:gd name="connsiteY0" fmla="*/ 410382 h 2007978"/>
                  <a:gd name="connsiteX1" fmla="*/ 418460 w 2018020"/>
                  <a:gd name="connsiteY1" fmla="*/ 1000932 h 2007978"/>
                  <a:gd name="connsiteX2" fmla="*/ 1009010 w 2018020"/>
                  <a:gd name="connsiteY2" fmla="*/ 1591482 h 2007978"/>
                  <a:gd name="connsiteX3" fmla="*/ 1599560 w 2018020"/>
                  <a:gd name="connsiteY3" fmla="*/ 1000932 h 2007978"/>
                  <a:gd name="connsiteX4" fmla="*/ 1009010 w 2018020"/>
                  <a:gd name="connsiteY4" fmla="*/ 410382 h 2007978"/>
                  <a:gd name="connsiteX5" fmla="*/ 0 w 2018020"/>
                  <a:gd name="connsiteY5" fmla="*/ 0 h 2007978"/>
                  <a:gd name="connsiteX6" fmla="*/ 2018020 w 2018020"/>
                  <a:gd name="connsiteY6" fmla="*/ 0 h 2007978"/>
                  <a:gd name="connsiteX7" fmla="*/ 2018020 w 2018020"/>
                  <a:gd name="connsiteY7" fmla="*/ 2007978 h 2007978"/>
                  <a:gd name="connsiteX8" fmla="*/ 0 w 2018020"/>
                  <a:gd name="connsiteY8" fmla="*/ 2007978 h 2007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020" h="2007978">
                    <a:moveTo>
                      <a:pt x="1009010" y="410382"/>
                    </a:moveTo>
                    <a:cubicBezTo>
                      <a:pt x="682858" y="410382"/>
                      <a:pt x="418460" y="674780"/>
                      <a:pt x="418460" y="1000932"/>
                    </a:cubicBezTo>
                    <a:cubicBezTo>
                      <a:pt x="418460" y="1327084"/>
                      <a:pt x="682858" y="1591482"/>
                      <a:pt x="1009010" y="1591482"/>
                    </a:cubicBezTo>
                    <a:cubicBezTo>
                      <a:pt x="1335162" y="1591482"/>
                      <a:pt x="1599560" y="1327084"/>
                      <a:pt x="1599560" y="1000932"/>
                    </a:cubicBezTo>
                    <a:cubicBezTo>
                      <a:pt x="1599560" y="674780"/>
                      <a:pt x="1335162" y="410382"/>
                      <a:pt x="1009010" y="410382"/>
                    </a:cubicBezTo>
                    <a:close/>
                    <a:moveTo>
                      <a:pt x="0" y="0"/>
                    </a:moveTo>
                    <a:lnTo>
                      <a:pt x="2018020" y="0"/>
                    </a:lnTo>
                    <a:lnTo>
                      <a:pt x="2018020" y="2007978"/>
                    </a:lnTo>
                    <a:lnTo>
                      <a:pt x="0" y="2007978"/>
                    </a:lnTo>
                    <a:close/>
                  </a:path>
                </a:pathLst>
              </a:custGeom>
            </p:spPr>
          </p:pic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7541754-2527-3496-3C21-0644837F0954}"/>
                  </a:ext>
                </a:extLst>
              </p:cNvPr>
              <p:cNvSpPr txBox="1"/>
              <p:nvPr/>
            </p:nvSpPr>
            <p:spPr>
              <a:xfrm>
                <a:off x="2515294" y="4104883"/>
                <a:ext cx="2634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6976"/>
                          </a:solidFill>
                          <a:latin typeface="Cambria Math" panose="02040503050406030204" pitchFamily="18" charset="0"/>
                          <a:sym typeface="Wingdings 2" panose="05020102010507070707" pitchFamily="18" charset="2"/>
                        </a:rPr>
                        <m:t></m:t>
                      </m:r>
                    </m:oMath>
                  </m:oMathPara>
                </a14:m>
                <a:endParaRPr lang="zh-CN" altLang="en-US" sz="2400" dirty="0">
                  <a:solidFill>
                    <a:srgbClr val="006976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7541754-2527-3496-3C21-0644837F0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94" y="4104883"/>
                <a:ext cx="263406" cy="461665"/>
              </a:xfrm>
              <a:prstGeom prst="rect">
                <a:avLst/>
              </a:prstGeom>
              <a:blipFill>
                <a:blip r:embed="rId4"/>
                <a:stretch>
                  <a:fillRect l="-11628" r="-83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D6B581E-CB80-011D-5196-8E0F72381D6C}"/>
                  </a:ext>
                </a:extLst>
              </p:cNvPr>
              <p:cNvSpPr txBox="1"/>
              <p:nvPr/>
            </p:nvSpPr>
            <p:spPr>
              <a:xfrm>
                <a:off x="6544384" y="4104883"/>
                <a:ext cx="2634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6976"/>
                          </a:solidFill>
                          <a:latin typeface="Cambria Math" panose="02040503050406030204" pitchFamily="18" charset="0"/>
                          <a:sym typeface="Wingdings 2" panose="05020102010507070707" pitchFamily="18" charset="2"/>
                        </a:rPr>
                        <m:t></m:t>
                      </m:r>
                    </m:oMath>
                  </m:oMathPara>
                </a14:m>
                <a:endParaRPr lang="zh-CN" altLang="en-US" sz="2400" dirty="0">
                  <a:solidFill>
                    <a:srgbClr val="006976"/>
                  </a:solidFill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D6B581E-CB80-011D-5196-8E0F72381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384" y="4104883"/>
                <a:ext cx="263406" cy="461665"/>
              </a:xfrm>
              <a:prstGeom prst="rect">
                <a:avLst/>
              </a:prstGeom>
              <a:blipFill>
                <a:blip r:embed="rId5"/>
                <a:stretch>
                  <a:fillRect l="-11628" r="-83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9418D09-1187-6230-703C-D0680E98918B}"/>
              </a:ext>
            </a:extLst>
          </p:cNvPr>
          <p:cNvSpPr txBox="1"/>
          <p:nvPr/>
        </p:nvSpPr>
        <p:spPr>
          <a:xfrm>
            <a:off x="6959259" y="4104883"/>
            <a:ext cx="474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Dropout</a:t>
            </a:r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与</a:t>
            </a:r>
            <a:r>
              <a:rPr lang="en-US" altLang="zh-CN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Batch Normalization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6108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24B151-B91D-4E4C-843D-4761808A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151737"/>
            <a:ext cx="542924" cy="540222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C2A2F7D-B8BD-4231-93CC-26B36BB96C3E}"/>
              </a:ext>
            </a:extLst>
          </p:cNvPr>
          <p:cNvCxnSpPr/>
          <p:nvPr/>
        </p:nvCxnSpPr>
        <p:spPr>
          <a:xfrm>
            <a:off x="342900" y="781050"/>
            <a:ext cx="10800000" cy="0"/>
          </a:xfrm>
          <a:prstGeom prst="line">
            <a:avLst/>
          </a:prstGeom>
          <a:ln w="19050">
            <a:solidFill>
              <a:srgbClr val="006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37FA894-3E8A-47F6-AEC3-EE619941DC1C}"/>
              </a:ext>
            </a:extLst>
          </p:cNvPr>
          <p:cNvSpPr txBox="1"/>
          <p:nvPr/>
        </p:nvSpPr>
        <p:spPr>
          <a:xfrm>
            <a:off x="1066799" y="189837"/>
            <a:ext cx="3513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早停与自适应学习率</a:t>
            </a:r>
          </a:p>
          <a:p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9EF3AA-9862-8C1D-95B3-1A282E2DFAEF}"/>
              </a:ext>
            </a:extLst>
          </p:cNvPr>
          <p:cNvGrpSpPr/>
          <p:nvPr/>
        </p:nvGrpSpPr>
        <p:grpSpPr>
          <a:xfrm>
            <a:off x="4579928" y="275284"/>
            <a:ext cx="4011750" cy="346629"/>
            <a:chOff x="1998783" y="282170"/>
            <a:chExt cx="4011750" cy="346629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4C654DA-CDB9-4E96-B23A-7A89033CE95E}"/>
                </a:ext>
              </a:extLst>
            </p:cNvPr>
            <p:cNvCxnSpPr/>
            <p:nvPr/>
          </p:nvCxnSpPr>
          <p:spPr>
            <a:xfrm>
              <a:off x="1998783" y="304799"/>
              <a:ext cx="0" cy="324000"/>
            </a:xfrm>
            <a:prstGeom prst="line">
              <a:avLst/>
            </a:prstGeom>
            <a:ln w="38100">
              <a:solidFill>
                <a:srgbClr val="006976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53A17B-A5E0-4AAE-9EC8-FB3772638A28}"/>
                </a:ext>
              </a:extLst>
            </p:cNvPr>
            <p:cNvSpPr txBox="1"/>
            <p:nvPr/>
          </p:nvSpPr>
          <p:spPr>
            <a:xfrm>
              <a:off x="2170233" y="282170"/>
              <a:ext cx="38403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rgbClr val="00697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Early stop and adaptive learning rate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34BDAADE-1A4E-4E4C-AA1E-5A3682F7D595}"/>
              </a:ext>
            </a:extLst>
          </p:cNvPr>
          <p:cNvSpPr txBox="1"/>
          <p:nvPr/>
        </p:nvSpPr>
        <p:spPr>
          <a:xfrm>
            <a:off x="460143" y="1465134"/>
            <a:ext cx="5437430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一般来说，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EarlyStopping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不再减小时停止训练）和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ReduceLROnPlateau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RP,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评估停止提升时降低学习速率）搭配使用能够进一步提升实验效果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[7]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，但实际上并不能得到我们预期的效果。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A99377-D052-3E2A-2CC4-99076F6EC5B1}"/>
              </a:ext>
            </a:extLst>
          </p:cNvPr>
          <p:cNvSpPr txBox="1"/>
          <p:nvPr/>
        </p:nvSpPr>
        <p:spPr>
          <a:xfrm>
            <a:off x="460143" y="3198167"/>
            <a:ext cx="155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消融实验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F9E3704-1833-65A2-4204-9BD779EE9C26}"/>
              </a:ext>
            </a:extLst>
          </p:cNvPr>
          <p:cNvSpPr txBox="1"/>
          <p:nvPr/>
        </p:nvSpPr>
        <p:spPr>
          <a:xfrm>
            <a:off x="460143" y="931279"/>
            <a:ext cx="26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两者搭配使用？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AEE81853-B81B-CD55-0524-27BE75195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08" y="3646871"/>
            <a:ext cx="7973049" cy="273701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35B432C-C8D7-1B7A-08F8-186FBCEDC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573" y="1804253"/>
            <a:ext cx="6115247" cy="60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53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24B151-B91D-4E4C-843D-4761808A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151737"/>
            <a:ext cx="542924" cy="540222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C2A2F7D-B8BD-4231-93CC-26B36BB96C3E}"/>
              </a:ext>
            </a:extLst>
          </p:cNvPr>
          <p:cNvCxnSpPr/>
          <p:nvPr/>
        </p:nvCxnSpPr>
        <p:spPr>
          <a:xfrm>
            <a:off x="342900" y="781050"/>
            <a:ext cx="10800000" cy="0"/>
          </a:xfrm>
          <a:prstGeom prst="line">
            <a:avLst/>
          </a:prstGeom>
          <a:ln w="19050">
            <a:solidFill>
              <a:srgbClr val="006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37FA894-3E8A-47F6-AEC3-EE619941DC1C}"/>
              </a:ext>
            </a:extLst>
          </p:cNvPr>
          <p:cNvSpPr txBox="1"/>
          <p:nvPr/>
        </p:nvSpPr>
        <p:spPr>
          <a:xfrm>
            <a:off x="1066799" y="189837"/>
            <a:ext cx="6414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Dropout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与</a:t>
            </a: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Batch Normalization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9EF3AA-9862-8C1D-95B3-1A282E2DFAEF}"/>
              </a:ext>
            </a:extLst>
          </p:cNvPr>
          <p:cNvGrpSpPr/>
          <p:nvPr/>
        </p:nvGrpSpPr>
        <p:grpSpPr>
          <a:xfrm>
            <a:off x="6959258" y="302713"/>
            <a:ext cx="3399851" cy="830997"/>
            <a:chOff x="1998783" y="282170"/>
            <a:chExt cx="2019043" cy="830997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4C654DA-CDB9-4E96-B23A-7A89033CE95E}"/>
                </a:ext>
              </a:extLst>
            </p:cNvPr>
            <p:cNvCxnSpPr/>
            <p:nvPr/>
          </p:nvCxnSpPr>
          <p:spPr>
            <a:xfrm>
              <a:off x="1998783" y="304799"/>
              <a:ext cx="0" cy="324000"/>
            </a:xfrm>
            <a:prstGeom prst="line">
              <a:avLst/>
            </a:prstGeom>
            <a:ln w="38100">
              <a:solidFill>
                <a:srgbClr val="006976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53A17B-A5E0-4AAE-9EC8-FB3772638A28}"/>
                </a:ext>
              </a:extLst>
            </p:cNvPr>
            <p:cNvSpPr txBox="1"/>
            <p:nvPr/>
          </p:nvSpPr>
          <p:spPr>
            <a:xfrm>
              <a:off x="2170233" y="282170"/>
              <a:ext cx="18475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rgbClr val="00697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Dropout and  Batch Normalization</a:t>
              </a:r>
            </a:p>
            <a:p>
              <a:pPr algn="dist"/>
              <a:endParaRPr lang="zh-CN" altLang="en-US" sz="1600" dirty="0">
                <a:solidFill>
                  <a:srgbClr val="00697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2C62E006-DFCD-10BC-D147-A7207C4D29A3}"/>
              </a:ext>
            </a:extLst>
          </p:cNvPr>
          <p:cNvSpPr txBox="1"/>
          <p:nvPr/>
        </p:nvSpPr>
        <p:spPr>
          <a:xfrm>
            <a:off x="5727039" y="835277"/>
            <a:ext cx="26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Dropout</a:t>
            </a:r>
            <a:endParaRPr lang="zh-CN" altLang="en-US" sz="2400" b="1" dirty="0">
              <a:solidFill>
                <a:srgbClr val="00697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F2BD059-1750-E01E-F1AB-9CA5ED784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686" y="1351168"/>
            <a:ext cx="6006545" cy="173722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B97DDE1-63D3-CA2B-0BB5-EFDAE0FE8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44" y="1239907"/>
            <a:ext cx="4854298" cy="236309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5D1FF509-7FBC-A0CC-A0FF-77ACB8DE208E}"/>
              </a:ext>
            </a:extLst>
          </p:cNvPr>
          <p:cNvSpPr txBox="1"/>
          <p:nvPr/>
        </p:nvSpPr>
        <p:spPr>
          <a:xfrm>
            <a:off x="212344" y="858608"/>
            <a:ext cx="3531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Batch Normalization</a:t>
            </a:r>
            <a:endParaRPr lang="zh-CN" altLang="en-US" sz="2400" b="1" dirty="0">
              <a:solidFill>
                <a:srgbClr val="00697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C2C6DF8-086B-72AA-677B-4FC3A1551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58" y="3769606"/>
            <a:ext cx="5813800" cy="268488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3302801-436B-15DE-8D2E-30B1E54BA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379544"/>
            <a:ext cx="5986842" cy="122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8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24B151-B91D-4E4C-843D-4761808A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151737"/>
            <a:ext cx="542924" cy="540222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C2A2F7D-B8BD-4231-93CC-26B36BB96C3E}"/>
              </a:ext>
            </a:extLst>
          </p:cNvPr>
          <p:cNvCxnSpPr/>
          <p:nvPr/>
        </p:nvCxnSpPr>
        <p:spPr>
          <a:xfrm>
            <a:off x="342900" y="781050"/>
            <a:ext cx="10800000" cy="0"/>
          </a:xfrm>
          <a:prstGeom prst="line">
            <a:avLst/>
          </a:prstGeom>
          <a:ln w="19050">
            <a:solidFill>
              <a:srgbClr val="006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37FA894-3E8A-47F6-AEC3-EE619941DC1C}"/>
              </a:ext>
            </a:extLst>
          </p:cNvPr>
          <p:cNvSpPr txBox="1"/>
          <p:nvPr/>
        </p:nvSpPr>
        <p:spPr>
          <a:xfrm>
            <a:off x="1066799" y="189837"/>
            <a:ext cx="6414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最终结果</a:t>
            </a:r>
          </a:p>
          <a:p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9EF3AA-9862-8C1D-95B3-1A282E2DFAEF}"/>
              </a:ext>
            </a:extLst>
          </p:cNvPr>
          <p:cNvGrpSpPr/>
          <p:nvPr/>
        </p:nvGrpSpPr>
        <p:grpSpPr>
          <a:xfrm>
            <a:off x="2898045" y="276460"/>
            <a:ext cx="1699926" cy="584775"/>
            <a:chOff x="1998783" y="282170"/>
            <a:chExt cx="1009522" cy="584775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4C654DA-CDB9-4E96-B23A-7A89033CE95E}"/>
                </a:ext>
              </a:extLst>
            </p:cNvPr>
            <p:cNvCxnSpPr/>
            <p:nvPr/>
          </p:nvCxnSpPr>
          <p:spPr>
            <a:xfrm>
              <a:off x="1998783" y="304799"/>
              <a:ext cx="0" cy="324000"/>
            </a:xfrm>
            <a:prstGeom prst="line">
              <a:avLst/>
            </a:prstGeom>
            <a:ln w="38100">
              <a:solidFill>
                <a:srgbClr val="006976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53A17B-A5E0-4AAE-9EC8-FB3772638A28}"/>
                </a:ext>
              </a:extLst>
            </p:cNvPr>
            <p:cNvSpPr txBox="1"/>
            <p:nvPr/>
          </p:nvSpPr>
          <p:spPr>
            <a:xfrm>
              <a:off x="2170233" y="282170"/>
              <a:ext cx="83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rgbClr val="00697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Final result</a:t>
              </a:r>
            </a:p>
            <a:p>
              <a:pPr algn="dist"/>
              <a:endParaRPr lang="zh-CN" altLang="en-US" sz="1600" dirty="0">
                <a:solidFill>
                  <a:srgbClr val="00697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83532B5-ACC6-2925-7A78-80EE539DA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73981"/>
            <a:ext cx="5052084" cy="307211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1A9B042-D140-8742-E35D-2E2B01D7258F}"/>
              </a:ext>
            </a:extLst>
          </p:cNvPr>
          <p:cNvSpPr txBox="1"/>
          <p:nvPr/>
        </p:nvSpPr>
        <p:spPr>
          <a:xfrm>
            <a:off x="289732" y="1117050"/>
            <a:ext cx="26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测试集精度</a:t>
            </a:r>
            <a:r>
              <a:rPr lang="en-US" altLang="zh-CN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0.693</a:t>
            </a:r>
            <a:endParaRPr lang="zh-CN" altLang="en-US" sz="2400" b="1" dirty="0">
              <a:solidFill>
                <a:srgbClr val="00697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B9102B-0285-8C6E-AC75-535A9A0D0E07}"/>
              </a:ext>
            </a:extLst>
          </p:cNvPr>
          <p:cNvSpPr txBox="1"/>
          <p:nvPr/>
        </p:nvSpPr>
        <p:spPr>
          <a:xfrm>
            <a:off x="6873616" y="1143944"/>
            <a:ext cx="2816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人脸特征图可视化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34ED255-E19D-4C57-1A98-9A3355A89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000" y="1673981"/>
            <a:ext cx="6590760" cy="411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53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58DDA94D-CAC7-4BF4-83E0-15B041CC7EE6}"/>
              </a:ext>
            </a:extLst>
          </p:cNvPr>
          <p:cNvSpPr txBox="1"/>
          <p:nvPr/>
        </p:nvSpPr>
        <p:spPr>
          <a:xfrm>
            <a:off x="4431711" y="4069961"/>
            <a:ext cx="172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blazeface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C5AC35-630E-4BB1-B247-747121ADE407}"/>
              </a:ext>
            </a:extLst>
          </p:cNvPr>
          <p:cNvSpPr txBox="1"/>
          <p:nvPr/>
        </p:nvSpPr>
        <p:spPr>
          <a:xfrm>
            <a:off x="7060569" y="4084606"/>
            <a:ext cx="263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数据推理增强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57CAE8-07E0-43CF-B639-E9C42920F466}"/>
              </a:ext>
            </a:extLst>
          </p:cNvPr>
          <p:cNvSpPr txBox="1"/>
          <p:nvPr/>
        </p:nvSpPr>
        <p:spPr>
          <a:xfrm>
            <a:off x="4428446" y="4632643"/>
            <a:ext cx="2639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界面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4870EF2-8D3D-4EF6-B592-6F5C3D2311EA}"/>
              </a:ext>
            </a:extLst>
          </p:cNvPr>
          <p:cNvSpPr txBox="1"/>
          <p:nvPr/>
        </p:nvSpPr>
        <p:spPr>
          <a:xfrm>
            <a:off x="7041520" y="4647288"/>
            <a:ext cx="2235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摄像头实时检测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97AB3E1-6FF8-4C35-AD5A-4C444F9DAA6E}"/>
              </a:ext>
            </a:extLst>
          </p:cNvPr>
          <p:cNvGrpSpPr/>
          <p:nvPr/>
        </p:nvGrpSpPr>
        <p:grpSpPr>
          <a:xfrm>
            <a:off x="1" y="1935604"/>
            <a:ext cx="12192000" cy="2009832"/>
            <a:chOff x="1" y="2435684"/>
            <a:chExt cx="12192000" cy="20098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D20273F-0A77-4D88-AEA6-367F0AA09500}"/>
                </a:ext>
              </a:extLst>
            </p:cNvPr>
            <p:cNvSpPr/>
            <p:nvPr/>
          </p:nvSpPr>
          <p:spPr>
            <a:xfrm>
              <a:off x="1" y="2435684"/>
              <a:ext cx="12192000" cy="2009832"/>
            </a:xfrm>
            <a:prstGeom prst="rect">
              <a:avLst/>
            </a:prstGeom>
            <a:solidFill>
              <a:srgbClr val="0069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C6BCF5F-1673-4AAB-8A4C-FE0FEEE42C7D}"/>
                </a:ext>
              </a:extLst>
            </p:cNvPr>
            <p:cNvSpPr txBox="1"/>
            <p:nvPr/>
          </p:nvSpPr>
          <p:spPr>
            <a:xfrm>
              <a:off x="6009330" y="3032551"/>
              <a:ext cx="45187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模型实际应用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1293041-1F95-4CEF-95BA-1DFFCC0C2F76}"/>
                </a:ext>
              </a:extLst>
            </p:cNvPr>
            <p:cNvGrpSpPr/>
            <p:nvPr/>
          </p:nvGrpSpPr>
          <p:grpSpPr>
            <a:xfrm>
              <a:off x="4404198" y="2774363"/>
              <a:ext cx="1387002" cy="1380100"/>
              <a:chOff x="646333" y="2310753"/>
              <a:chExt cx="2018020" cy="2007978"/>
            </a:xfrm>
          </p:grpSpPr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E114844-B20B-4D55-8BB6-47A84BA563D1}"/>
                  </a:ext>
                </a:extLst>
              </p:cNvPr>
              <p:cNvSpPr txBox="1"/>
              <p:nvPr/>
            </p:nvSpPr>
            <p:spPr>
              <a:xfrm>
                <a:off x="1154315" y="2871526"/>
                <a:ext cx="1506775" cy="940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04</a:t>
                </a:r>
                <a:endPara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C2A69F82-93F3-4098-9373-A4884C866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46333" y="2310753"/>
                <a:ext cx="2018020" cy="2007978"/>
              </a:xfrm>
              <a:custGeom>
                <a:avLst/>
                <a:gdLst>
                  <a:gd name="connsiteX0" fmla="*/ 1009010 w 2018020"/>
                  <a:gd name="connsiteY0" fmla="*/ 410382 h 2007978"/>
                  <a:gd name="connsiteX1" fmla="*/ 418460 w 2018020"/>
                  <a:gd name="connsiteY1" fmla="*/ 1000932 h 2007978"/>
                  <a:gd name="connsiteX2" fmla="*/ 1009010 w 2018020"/>
                  <a:gd name="connsiteY2" fmla="*/ 1591482 h 2007978"/>
                  <a:gd name="connsiteX3" fmla="*/ 1599560 w 2018020"/>
                  <a:gd name="connsiteY3" fmla="*/ 1000932 h 2007978"/>
                  <a:gd name="connsiteX4" fmla="*/ 1009010 w 2018020"/>
                  <a:gd name="connsiteY4" fmla="*/ 410382 h 2007978"/>
                  <a:gd name="connsiteX5" fmla="*/ 0 w 2018020"/>
                  <a:gd name="connsiteY5" fmla="*/ 0 h 2007978"/>
                  <a:gd name="connsiteX6" fmla="*/ 2018020 w 2018020"/>
                  <a:gd name="connsiteY6" fmla="*/ 0 h 2007978"/>
                  <a:gd name="connsiteX7" fmla="*/ 2018020 w 2018020"/>
                  <a:gd name="connsiteY7" fmla="*/ 2007978 h 2007978"/>
                  <a:gd name="connsiteX8" fmla="*/ 0 w 2018020"/>
                  <a:gd name="connsiteY8" fmla="*/ 2007978 h 2007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020" h="2007978">
                    <a:moveTo>
                      <a:pt x="1009010" y="410382"/>
                    </a:moveTo>
                    <a:cubicBezTo>
                      <a:pt x="682858" y="410382"/>
                      <a:pt x="418460" y="674780"/>
                      <a:pt x="418460" y="1000932"/>
                    </a:cubicBezTo>
                    <a:cubicBezTo>
                      <a:pt x="418460" y="1327084"/>
                      <a:pt x="682858" y="1591482"/>
                      <a:pt x="1009010" y="1591482"/>
                    </a:cubicBezTo>
                    <a:cubicBezTo>
                      <a:pt x="1335162" y="1591482"/>
                      <a:pt x="1599560" y="1327084"/>
                      <a:pt x="1599560" y="1000932"/>
                    </a:cubicBezTo>
                    <a:cubicBezTo>
                      <a:pt x="1599560" y="674780"/>
                      <a:pt x="1335162" y="410382"/>
                      <a:pt x="1009010" y="410382"/>
                    </a:cubicBezTo>
                    <a:close/>
                    <a:moveTo>
                      <a:pt x="0" y="0"/>
                    </a:moveTo>
                    <a:lnTo>
                      <a:pt x="2018020" y="0"/>
                    </a:lnTo>
                    <a:lnTo>
                      <a:pt x="2018020" y="2007978"/>
                    </a:lnTo>
                    <a:lnTo>
                      <a:pt x="0" y="2007978"/>
                    </a:lnTo>
                    <a:close/>
                  </a:path>
                </a:pathLst>
              </a:cu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15AC3E-ECF9-4634-8B25-9CC4D9F3B8C1}"/>
                  </a:ext>
                </a:extLst>
              </p:cNvPr>
              <p:cNvSpPr txBox="1"/>
              <p:nvPr/>
            </p:nvSpPr>
            <p:spPr>
              <a:xfrm>
                <a:off x="3981865" y="4055673"/>
                <a:ext cx="2634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6976"/>
                          </a:solidFill>
                          <a:latin typeface="Cambria Math" panose="02040503050406030204" pitchFamily="18" charset="0"/>
                          <a:sym typeface="Wingdings 2" panose="05020102010507070707" pitchFamily="18" charset="2"/>
                        </a:rPr>
                        <m:t></m:t>
                      </m:r>
                    </m:oMath>
                  </m:oMathPara>
                </a14:m>
                <a:endParaRPr lang="zh-CN" altLang="en-US" sz="2400" dirty="0">
                  <a:solidFill>
                    <a:srgbClr val="006976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15AC3E-ECF9-4634-8B25-9CC4D9F3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865" y="4055673"/>
                <a:ext cx="263406" cy="461665"/>
              </a:xfrm>
              <a:prstGeom prst="rect">
                <a:avLst/>
              </a:prstGeom>
              <a:blipFill>
                <a:blip r:embed="rId4"/>
                <a:stretch>
                  <a:fillRect l="-9302" r="-860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57C2766-20C5-4E56-B9FB-89E9F309A28D}"/>
                  </a:ext>
                </a:extLst>
              </p:cNvPr>
              <p:cNvSpPr txBox="1"/>
              <p:nvPr/>
            </p:nvSpPr>
            <p:spPr>
              <a:xfrm>
                <a:off x="3979922" y="4631036"/>
                <a:ext cx="2634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6976"/>
                          </a:solidFill>
                          <a:latin typeface="Cambria Math" panose="02040503050406030204" pitchFamily="18" charset="0"/>
                          <a:sym typeface="Wingdings 2" panose="05020102010507070707" pitchFamily="18" charset="2"/>
                        </a:rPr>
                        <m:t></m:t>
                      </m:r>
                    </m:oMath>
                  </m:oMathPara>
                </a14:m>
                <a:endParaRPr lang="zh-CN" altLang="en-US" sz="2400" dirty="0">
                  <a:solidFill>
                    <a:srgbClr val="006976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57C2766-20C5-4E56-B9FB-89E9F309A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922" y="4631036"/>
                <a:ext cx="263406" cy="461665"/>
              </a:xfrm>
              <a:prstGeom prst="rect">
                <a:avLst/>
              </a:prstGeom>
              <a:blipFill>
                <a:blip r:embed="rId5"/>
                <a:stretch>
                  <a:fillRect l="-11628" r="-83721"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C89D241-CA34-4CB0-8833-C369F8468333}"/>
                  </a:ext>
                </a:extLst>
              </p:cNvPr>
              <p:cNvSpPr txBox="1"/>
              <p:nvPr/>
            </p:nvSpPr>
            <p:spPr>
              <a:xfrm>
                <a:off x="6639261" y="4051268"/>
                <a:ext cx="2634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6976"/>
                          </a:solidFill>
                          <a:latin typeface="Cambria Math" panose="02040503050406030204" pitchFamily="18" charset="0"/>
                          <a:sym typeface="Wingdings 2" panose="05020102010507070707" pitchFamily="18" charset="2"/>
                        </a:rPr>
                        <m:t></m:t>
                      </m:r>
                    </m:oMath>
                  </m:oMathPara>
                </a14:m>
                <a:endParaRPr lang="zh-CN" altLang="en-US" sz="2400" dirty="0">
                  <a:solidFill>
                    <a:srgbClr val="006976"/>
                  </a:solidFill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C89D241-CA34-4CB0-8833-C369F8468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261" y="4051268"/>
                <a:ext cx="263406" cy="461665"/>
              </a:xfrm>
              <a:prstGeom prst="rect">
                <a:avLst/>
              </a:prstGeom>
              <a:blipFill>
                <a:blip r:embed="rId6"/>
                <a:stretch>
                  <a:fillRect l="-9302" r="-86047"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E6C5D8F-3F86-4AFE-9BE0-D60EC37DF4D7}"/>
                  </a:ext>
                </a:extLst>
              </p:cNvPr>
              <p:cNvSpPr txBox="1"/>
              <p:nvPr/>
            </p:nvSpPr>
            <p:spPr>
              <a:xfrm>
                <a:off x="6637318" y="4626631"/>
                <a:ext cx="2634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6976"/>
                          </a:solidFill>
                          <a:latin typeface="Cambria Math" panose="02040503050406030204" pitchFamily="18" charset="0"/>
                          <a:sym typeface="Wingdings 2" panose="05020102010507070707" pitchFamily="18" charset="2"/>
                        </a:rPr>
                        <m:t></m:t>
                      </m:r>
                    </m:oMath>
                  </m:oMathPara>
                </a14:m>
                <a:endParaRPr lang="zh-CN" altLang="en-US" sz="2400" dirty="0">
                  <a:solidFill>
                    <a:srgbClr val="006976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E6C5D8F-3F86-4AFE-9BE0-D60EC37DF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318" y="4626631"/>
                <a:ext cx="263406" cy="461665"/>
              </a:xfrm>
              <a:prstGeom prst="rect">
                <a:avLst/>
              </a:prstGeom>
              <a:blipFill>
                <a:blip r:embed="rId7"/>
                <a:stretch>
                  <a:fillRect l="-11628" r="-83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223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24B151-B91D-4E4C-843D-4761808A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151737"/>
            <a:ext cx="542924" cy="540222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C2A2F7D-B8BD-4231-93CC-26B36BB96C3E}"/>
              </a:ext>
            </a:extLst>
          </p:cNvPr>
          <p:cNvCxnSpPr/>
          <p:nvPr/>
        </p:nvCxnSpPr>
        <p:spPr>
          <a:xfrm>
            <a:off x="342900" y="781050"/>
            <a:ext cx="10800000" cy="0"/>
          </a:xfrm>
          <a:prstGeom prst="line">
            <a:avLst/>
          </a:prstGeom>
          <a:ln w="19050">
            <a:solidFill>
              <a:srgbClr val="006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37FA894-3E8A-47F6-AEC3-EE619941DC1C}"/>
              </a:ext>
            </a:extLst>
          </p:cNvPr>
          <p:cNvSpPr txBox="1"/>
          <p:nvPr/>
        </p:nvSpPr>
        <p:spPr>
          <a:xfrm>
            <a:off x="1066799" y="189837"/>
            <a:ext cx="6414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Blazeface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与数据增强</a:t>
            </a:r>
          </a:p>
          <a:p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9EF3AA-9862-8C1D-95B3-1A282E2DFAEF}"/>
              </a:ext>
            </a:extLst>
          </p:cNvPr>
          <p:cNvGrpSpPr/>
          <p:nvPr/>
        </p:nvGrpSpPr>
        <p:grpSpPr>
          <a:xfrm>
            <a:off x="4780344" y="276461"/>
            <a:ext cx="3052568" cy="338554"/>
            <a:chOff x="2138532" y="282170"/>
            <a:chExt cx="869773" cy="33855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4C654DA-CDB9-4E96-B23A-7A89033CE95E}"/>
                </a:ext>
              </a:extLst>
            </p:cNvPr>
            <p:cNvCxnSpPr/>
            <p:nvPr/>
          </p:nvCxnSpPr>
          <p:spPr>
            <a:xfrm>
              <a:off x="2138532" y="282170"/>
              <a:ext cx="0" cy="324000"/>
            </a:xfrm>
            <a:prstGeom prst="line">
              <a:avLst/>
            </a:prstGeom>
            <a:ln w="38100">
              <a:solidFill>
                <a:srgbClr val="006976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53A17B-A5E0-4AAE-9EC8-FB3772638A28}"/>
                </a:ext>
              </a:extLst>
            </p:cNvPr>
            <p:cNvSpPr txBox="1"/>
            <p:nvPr/>
          </p:nvSpPr>
          <p:spPr>
            <a:xfrm>
              <a:off x="2170233" y="282170"/>
              <a:ext cx="83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 err="1">
                  <a:solidFill>
                    <a:srgbClr val="00697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Blazeface</a:t>
              </a:r>
              <a:r>
                <a:rPr lang="en-US" altLang="zh-CN" sz="1600" dirty="0">
                  <a:solidFill>
                    <a:srgbClr val="00697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 and data augmentation </a:t>
              </a:r>
              <a:endParaRPr lang="zh-CN" altLang="en-US" sz="1600" dirty="0">
                <a:solidFill>
                  <a:srgbClr val="00697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1A9B042-D140-8742-E35D-2E2B01D7258F}"/>
              </a:ext>
            </a:extLst>
          </p:cNvPr>
          <p:cNvSpPr txBox="1"/>
          <p:nvPr/>
        </p:nvSpPr>
        <p:spPr>
          <a:xfrm>
            <a:off x="342900" y="1123224"/>
            <a:ext cx="26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BlazeFace</a:t>
            </a:r>
            <a:endParaRPr lang="zh-CN" altLang="en-US" sz="2400" b="1" dirty="0">
              <a:solidFill>
                <a:srgbClr val="00697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B9102B-0285-8C6E-AC75-535A9A0D0E07}"/>
              </a:ext>
            </a:extLst>
          </p:cNvPr>
          <p:cNvSpPr txBox="1"/>
          <p:nvPr/>
        </p:nvSpPr>
        <p:spPr>
          <a:xfrm>
            <a:off x="342900" y="2265437"/>
            <a:ext cx="2816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推理数据增强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A42F52-46E3-32A6-40BB-E6EA07B67EB7}"/>
              </a:ext>
            </a:extLst>
          </p:cNvPr>
          <p:cNvSpPr txBox="1"/>
          <p:nvPr/>
        </p:nvSpPr>
        <p:spPr>
          <a:xfrm>
            <a:off x="289731" y="1673981"/>
            <a:ext cx="6353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BlazeFace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[8]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是谷歌研究院的一款快速、轻便的人脸检测器。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64FE1D3-ADB9-2770-458A-107A34B35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37" y="1584889"/>
            <a:ext cx="5467631" cy="4953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C9C352F-8030-CFFA-F26E-93501E986FAB}"/>
              </a:ext>
            </a:extLst>
          </p:cNvPr>
          <p:cNvSpPr txBox="1"/>
          <p:nvPr/>
        </p:nvSpPr>
        <p:spPr>
          <a:xfrm>
            <a:off x="321032" y="2912324"/>
            <a:ext cx="11001392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数据推理增强分为两个步骤：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对预测图片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face_img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进行增广（水平翻转、平移），得到多个概率分布。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将这些概率分布进行加权求和，得到最后的概率分布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0AC9863-5701-54E4-08BC-9AFF70538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88" y="4512203"/>
            <a:ext cx="3007480" cy="206933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4AC9C27-3F2C-88FD-07BB-5BCAE4016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4588033"/>
            <a:ext cx="4162559" cy="199957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4A68508-BF1E-9B11-7D80-13A278AD6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897" y="5447415"/>
            <a:ext cx="4530797" cy="11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6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24B151-B91D-4E4C-843D-4761808A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151737"/>
            <a:ext cx="542924" cy="540222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C2A2F7D-B8BD-4231-93CC-26B36BB96C3E}"/>
              </a:ext>
            </a:extLst>
          </p:cNvPr>
          <p:cNvCxnSpPr/>
          <p:nvPr/>
        </p:nvCxnSpPr>
        <p:spPr>
          <a:xfrm>
            <a:off x="342900" y="781050"/>
            <a:ext cx="10800000" cy="0"/>
          </a:xfrm>
          <a:prstGeom prst="line">
            <a:avLst/>
          </a:prstGeom>
          <a:ln w="19050">
            <a:solidFill>
              <a:srgbClr val="006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37FA894-3E8A-47F6-AEC3-EE619941DC1C}"/>
              </a:ext>
            </a:extLst>
          </p:cNvPr>
          <p:cNvSpPr txBox="1"/>
          <p:nvPr/>
        </p:nvSpPr>
        <p:spPr>
          <a:xfrm>
            <a:off x="1066799" y="189837"/>
            <a:ext cx="6414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界面</a:t>
            </a:r>
          </a:p>
          <a:p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9EF3AA-9862-8C1D-95B3-1A282E2DFAEF}"/>
              </a:ext>
            </a:extLst>
          </p:cNvPr>
          <p:cNvGrpSpPr/>
          <p:nvPr/>
        </p:nvGrpSpPr>
        <p:grpSpPr>
          <a:xfrm>
            <a:off x="2534685" y="284128"/>
            <a:ext cx="1783303" cy="338554"/>
            <a:chOff x="2138532" y="282170"/>
            <a:chExt cx="869773" cy="33855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4C654DA-CDB9-4E96-B23A-7A89033CE95E}"/>
                </a:ext>
              </a:extLst>
            </p:cNvPr>
            <p:cNvCxnSpPr/>
            <p:nvPr/>
          </p:nvCxnSpPr>
          <p:spPr>
            <a:xfrm>
              <a:off x="2138532" y="282170"/>
              <a:ext cx="0" cy="324000"/>
            </a:xfrm>
            <a:prstGeom prst="line">
              <a:avLst/>
            </a:prstGeom>
            <a:ln w="38100">
              <a:solidFill>
                <a:srgbClr val="006976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53A17B-A5E0-4AAE-9EC8-FB3772638A28}"/>
                </a:ext>
              </a:extLst>
            </p:cNvPr>
            <p:cNvSpPr txBox="1"/>
            <p:nvPr/>
          </p:nvSpPr>
          <p:spPr>
            <a:xfrm>
              <a:off x="2170233" y="282170"/>
              <a:ext cx="83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rgbClr val="00697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UI Interface</a:t>
              </a:r>
              <a:endParaRPr lang="zh-CN" altLang="en-US" sz="1600" dirty="0">
                <a:solidFill>
                  <a:srgbClr val="00697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4BD26AF-B8D0-5AE2-E16F-D52119B4B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0" y="1316866"/>
            <a:ext cx="3575602" cy="542820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C898AB8-F0E5-150F-A86A-798B61179C3F}"/>
              </a:ext>
            </a:extLst>
          </p:cNvPr>
          <p:cNvSpPr txBox="1"/>
          <p:nvPr/>
        </p:nvSpPr>
        <p:spPr>
          <a:xfrm>
            <a:off x="1295525" y="840646"/>
            <a:ext cx="26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代码逻辑流程图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28BCBF-4B59-6A38-8CBA-3BFCB61BAA19}"/>
              </a:ext>
            </a:extLst>
          </p:cNvPr>
          <p:cNvSpPr txBox="1"/>
          <p:nvPr/>
        </p:nvSpPr>
        <p:spPr>
          <a:xfrm>
            <a:off x="7366496" y="836359"/>
            <a:ext cx="26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演示</a:t>
            </a:r>
            <a:r>
              <a:rPr lang="en-US" altLang="zh-CN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Demo</a:t>
            </a:r>
            <a:endParaRPr lang="zh-CN" altLang="en-US" sz="2400" b="1" dirty="0">
              <a:solidFill>
                <a:srgbClr val="00697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28ED603-D803-DF4F-F63D-51F426D8B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360" y="1606925"/>
            <a:ext cx="6019617" cy="42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8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24B151-B91D-4E4C-843D-4761808A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151737"/>
            <a:ext cx="542924" cy="540222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C2A2F7D-B8BD-4231-93CC-26B36BB96C3E}"/>
              </a:ext>
            </a:extLst>
          </p:cNvPr>
          <p:cNvCxnSpPr/>
          <p:nvPr/>
        </p:nvCxnSpPr>
        <p:spPr>
          <a:xfrm>
            <a:off x="342900" y="781050"/>
            <a:ext cx="10800000" cy="0"/>
          </a:xfrm>
          <a:prstGeom prst="line">
            <a:avLst/>
          </a:prstGeom>
          <a:ln w="19050">
            <a:solidFill>
              <a:srgbClr val="006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37FA894-3E8A-47F6-AEC3-EE619941DC1C}"/>
              </a:ext>
            </a:extLst>
          </p:cNvPr>
          <p:cNvSpPr txBox="1"/>
          <p:nvPr/>
        </p:nvSpPr>
        <p:spPr>
          <a:xfrm>
            <a:off x="1066799" y="189837"/>
            <a:ext cx="6414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界面</a:t>
            </a:r>
          </a:p>
          <a:p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9EF3AA-9862-8C1D-95B3-1A282E2DFAEF}"/>
              </a:ext>
            </a:extLst>
          </p:cNvPr>
          <p:cNvGrpSpPr/>
          <p:nvPr/>
        </p:nvGrpSpPr>
        <p:grpSpPr>
          <a:xfrm>
            <a:off x="2534685" y="284128"/>
            <a:ext cx="1783303" cy="338554"/>
            <a:chOff x="2138532" y="282170"/>
            <a:chExt cx="869773" cy="33855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4C654DA-CDB9-4E96-B23A-7A89033CE95E}"/>
                </a:ext>
              </a:extLst>
            </p:cNvPr>
            <p:cNvCxnSpPr/>
            <p:nvPr/>
          </p:nvCxnSpPr>
          <p:spPr>
            <a:xfrm>
              <a:off x="2138532" y="282170"/>
              <a:ext cx="0" cy="324000"/>
            </a:xfrm>
            <a:prstGeom prst="line">
              <a:avLst/>
            </a:prstGeom>
            <a:ln w="38100">
              <a:solidFill>
                <a:srgbClr val="006976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53A17B-A5E0-4AAE-9EC8-FB3772638A28}"/>
                </a:ext>
              </a:extLst>
            </p:cNvPr>
            <p:cNvSpPr txBox="1"/>
            <p:nvPr/>
          </p:nvSpPr>
          <p:spPr>
            <a:xfrm>
              <a:off x="2170233" y="282170"/>
              <a:ext cx="83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rgbClr val="00697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UI Interface</a:t>
              </a:r>
              <a:endParaRPr lang="zh-CN" altLang="en-US" sz="1600" dirty="0">
                <a:solidFill>
                  <a:srgbClr val="00697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FC898AB8-F0E5-150F-A86A-798B61179C3F}"/>
              </a:ext>
            </a:extLst>
          </p:cNvPr>
          <p:cNvSpPr txBox="1"/>
          <p:nvPr/>
        </p:nvSpPr>
        <p:spPr>
          <a:xfrm>
            <a:off x="623888" y="2619207"/>
            <a:ext cx="26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常规测试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28BCBF-4B59-6A38-8CBA-3BFCB61BAA19}"/>
              </a:ext>
            </a:extLst>
          </p:cNvPr>
          <p:cNvSpPr txBox="1"/>
          <p:nvPr/>
        </p:nvSpPr>
        <p:spPr>
          <a:xfrm>
            <a:off x="-68647" y="5219969"/>
            <a:ext cx="3394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鲁棒性测试</a:t>
            </a:r>
            <a:endParaRPr lang="en-US" altLang="zh-CN" sz="2400" b="1" dirty="0">
              <a:solidFill>
                <a:srgbClr val="00697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（模糊、卡通、多人脸）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1757A3-4B1E-2796-0B75-54D3FBF6A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365" y="1116614"/>
            <a:ext cx="7832912" cy="36735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0AAC1E-AAA4-3B75-2658-2D0C50CC3B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365" y="4837316"/>
            <a:ext cx="7891182" cy="1850452"/>
          </a:xfrm>
          <a:prstGeom prst="rect">
            <a:avLst/>
          </a:prstGeom>
        </p:spPr>
      </p:pic>
      <p:sp>
        <p:nvSpPr>
          <p:cNvPr id="13" name="左大括号 12">
            <a:extLst>
              <a:ext uri="{FF2B5EF4-FFF2-40B4-BE49-F238E27FC236}">
                <a16:creationId xmlns:a16="http://schemas.microsoft.com/office/drawing/2014/main" id="{BFA471E1-DF3B-24E9-29B1-16917C708C70}"/>
              </a:ext>
            </a:extLst>
          </p:cNvPr>
          <p:cNvSpPr/>
          <p:nvPr/>
        </p:nvSpPr>
        <p:spPr>
          <a:xfrm>
            <a:off x="3092055" y="1626183"/>
            <a:ext cx="738961" cy="244771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730BAE78-540D-4FFE-63C3-C6828E0B2799}"/>
              </a:ext>
            </a:extLst>
          </p:cNvPr>
          <p:cNvSpPr/>
          <p:nvPr/>
        </p:nvSpPr>
        <p:spPr>
          <a:xfrm>
            <a:off x="3232201" y="4929613"/>
            <a:ext cx="598815" cy="16658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616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24B151-B91D-4E4C-843D-4761808A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151737"/>
            <a:ext cx="542924" cy="540222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C2A2F7D-B8BD-4231-93CC-26B36BB96C3E}"/>
              </a:ext>
            </a:extLst>
          </p:cNvPr>
          <p:cNvCxnSpPr/>
          <p:nvPr/>
        </p:nvCxnSpPr>
        <p:spPr>
          <a:xfrm>
            <a:off x="342900" y="781050"/>
            <a:ext cx="10800000" cy="0"/>
          </a:xfrm>
          <a:prstGeom prst="line">
            <a:avLst/>
          </a:prstGeom>
          <a:ln w="19050">
            <a:solidFill>
              <a:srgbClr val="006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37FA894-3E8A-47F6-AEC3-EE619941DC1C}"/>
              </a:ext>
            </a:extLst>
          </p:cNvPr>
          <p:cNvSpPr txBox="1"/>
          <p:nvPr/>
        </p:nvSpPr>
        <p:spPr>
          <a:xfrm>
            <a:off x="912243" y="142109"/>
            <a:ext cx="6414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摄像头实时检测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9EF3AA-9862-8C1D-95B3-1A282E2DFAEF}"/>
              </a:ext>
            </a:extLst>
          </p:cNvPr>
          <p:cNvGrpSpPr/>
          <p:nvPr/>
        </p:nvGrpSpPr>
        <p:grpSpPr>
          <a:xfrm>
            <a:off x="3664237" y="243422"/>
            <a:ext cx="4437617" cy="338554"/>
            <a:chOff x="2138532" y="282170"/>
            <a:chExt cx="704359" cy="33855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4C654DA-CDB9-4E96-B23A-7A89033CE95E}"/>
                </a:ext>
              </a:extLst>
            </p:cNvPr>
            <p:cNvCxnSpPr/>
            <p:nvPr/>
          </p:nvCxnSpPr>
          <p:spPr>
            <a:xfrm>
              <a:off x="2138532" y="282170"/>
              <a:ext cx="0" cy="324000"/>
            </a:xfrm>
            <a:prstGeom prst="line">
              <a:avLst/>
            </a:prstGeom>
            <a:ln w="38100">
              <a:solidFill>
                <a:srgbClr val="006976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53A17B-A5E0-4AAE-9EC8-FB3772638A28}"/>
                </a:ext>
              </a:extLst>
            </p:cNvPr>
            <p:cNvSpPr txBox="1"/>
            <p:nvPr/>
          </p:nvSpPr>
          <p:spPr>
            <a:xfrm>
              <a:off x="2170233" y="282170"/>
              <a:ext cx="672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rgbClr val="00697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Real-time camera detection</a:t>
              </a:r>
              <a:endParaRPr lang="zh-CN" altLang="en-US" sz="1600" dirty="0">
                <a:solidFill>
                  <a:srgbClr val="00697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FC898AB8-F0E5-150F-A86A-798B61179C3F}"/>
              </a:ext>
            </a:extLst>
          </p:cNvPr>
          <p:cNvSpPr txBox="1"/>
          <p:nvPr/>
        </p:nvSpPr>
        <p:spPr>
          <a:xfrm>
            <a:off x="1295525" y="840646"/>
            <a:ext cx="26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代码逻辑流程图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28BCBF-4B59-6A38-8CBA-3BFCB61BAA19}"/>
              </a:ext>
            </a:extLst>
          </p:cNvPr>
          <p:cNvSpPr txBox="1"/>
          <p:nvPr/>
        </p:nvSpPr>
        <p:spPr>
          <a:xfrm>
            <a:off x="7729567" y="794783"/>
            <a:ext cx="189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演示</a:t>
            </a:r>
            <a:r>
              <a:rPr lang="en-US" altLang="zh-CN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Demo</a:t>
            </a:r>
            <a:endParaRPr lang="zh-CN" altLang="en-US" sz="2400" b="1" dirty="0">
              <a:solidFill>
                <a:srgbClr val="00697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ACBA6B-EA35-ED72-B8EE-F94C5D3A2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24" y="1298024"/>
            <a:ext cx="4038205" cy="54831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A1A7A45-C908-AAE3-0855-FB2AA1591F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34" y="1212138"/>
            <a:ext cx="3433848" cy="269398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94F81E4-8E77-D453-154F-24FDE177C3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625" y="3973708"/>
            <a:ext cx="3425457" cy="268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95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>
            <a:extLst>
              <a:ext uri="{FF2B5EF4-FFF2-40B4-BE49-F238E27FC236}">
                <a16:creationId xmlns:a16="http://schemas.microsoft.com/office/drawing/2014/main" id="{4C9A8CC4-20BB-484E-ACF0-34592062601B}"/>
              </a:ext>
            </a:extLst>
          </p:cNvPr>
          <p:cNvSpPr/>
          <p:nvPr/>
        </p:nvSpPr>
        <p:spPr>
          <a:xfrm rot="5400000" flipH="1">
            <a:off x="-804050" y="804050"/>
            <a:ext cx="6889547" cy="52814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23"/>
              <a:gd name="connsiteY0" fmla="*/ 3284 h 10000"/>
              <a:gd name="connsiteX1" fmla="*/ 10023 w 10023"/>
              <a:gd name="connsiteY1" fmla="*/ 0 h 10000"/>
              <a:gd name="connsiteX2" fmla="*/ 10023 w 10023"/>
              <a:gd name="connsiteY2" fmla="*/ 10000 h 10000"/>
              <a:gd name="connsiteX3" fmla="*/ 23 w 10023"/>
              <a:gd name="connsiteY3" fmla="*/ 10000 h 10000"/>
              <a:gd name="connsiteX4" fmla="*/ 0 w 10023"/>
              <a:gd name="connsiteY4" fmla="*/ 3284 h 10000"/>
              <a:gd name="connsiteX0" fmla="*/ 0 w 10023"/>
              <a:gd name="connsiteY0" fmla="*/ 4008 h 10000"/>
              <a:gd name="connsiteX1" fmla="*/ 10023 w 10023"/>
              <a:gd name="connsiteY1" fmla="*/ 0 h 10000"/>
              <a:gd name="connsiteX2" fmla="*/ 10023 w 10023"/>
              <a:gd name="connsiteY2" fmla="*/ 10000 h 10000"/>
              <a:gd name="connsiteX3" fmla="*/ 23 w 10023"/>
              <a:gd name="connsiteY3" fmla="*/ 10000 h 10000"/>
              <a:gd name="connsiteX4" fmla="*/ 0 w 10023"/>
              <a:gd name="connsiteY4" fmla="*/ 4008 h 10000"/>
              <a:gd name="connsiteX0" fmla="*/ 0 w 10046"/>
              <a:gd name="connsiteY0" fmla="*/ 4814 h 10000"/>
              <a:gd name="connsiteX1" fmla="*/ 10046 w 10046"/>
              <a:gd name="connsiteY1" fmla="*/ 0 h 10000"/>
              <a:gd name="connsiteX2" fmla="*/ 10046 w 10046"/>
              <a:gd name="connsiteY2" fmla="*/ 10000 h 10000"/>
              <a:gd name="connsiteX3" fmla="*/ 46 w 10046"/>
              <a:gd name="connsiteY3" fmla="*/ 10000 h 10000"/>
              <a:gd name="connsiteX4" fmla="*/ 0 w 10046"/>
              <a:gd name="connsiteY4" fmla="*/ 481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6" h="10000">
                <a:moveTo>
                  <a:pt x="0" y="4814"/>
                </a:moveTo>
                <a:lnTo>
                  <a:pt x="10046" y="0"/>
                </a:lnTo>
                <a:lnTo>
                  <a:pt x="10046" y="10000"/>
                </a:lnTo>
                <a:lnTo>
                  <a:pt x="46" y="10000"/>
                </a:lnTo>
                <a:cubicBezTo>
                  <a:pt x="38" y="7761"/>
                  <a:pt x="8" y="7053"/>
                  <a:pt x="0" y="4814"/>
                </a:cubicBezTo>
                <a:close/>
              </a:path>
            </a:pathLst>
          </a:custGeom>
          <a:solidFill>
            <a:srgbClr val="006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7694FA7-831F-4173-B206-6F65E58B06AE}"/>
              </a:ext>
            </a:extLst>
          </p:cNvPr>
          <p:cNvSpPr/>
          <p:nvPr/>
        </p:nvSpPr>
        <p:spPr>
          <a:xfrm>
            <a:off x="4335510" y="1490945"/>
            <a:ext cx="819808" cy="819808"/>
          </a:xfrm>
          <a:prstGeom prst="ellipse">
            <a:avLst/>
          </a:prstGeom>
          <a:solidFill>
            <a:srgbClr val="00697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20C42D-F55D-45B5-A6B8-91599A0BDAFA}"/>
              </a:ext>
            </a:extLst>
          </p:cNvPr>
          <p:cNvSpPr txBox="1"/>
          <p:nvPr/>
        </p:nvSpPr>
        <p:spPr>
          <a:xfrm>
            <a:off x="9772715" y="441491"/>
            <a:ext cx="1626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FD0854-DA70-4FBC-A955-FC905AC6FD41}"/>
              </a:ext>
            </a:extLst>
          </p:cNvPr>
          <p:cNvSpPr txBox="1"/>
          <p:nvPr/>
        </p:nvSpPr>
        <p:spPr>
          <a:xfrm>
            <a:off x="9848261" y="1245472"/>
            <a:ext cx="1513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rgbClr val="006976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CONTENCT</a:t>
            </a:r>
            <a:endParaRPr lang="zh-CN" altLang="en-US" sz="1200" dirty="0">
              <a:solidFill>
                <a:srgbClr val="006976">
                  <a:alpha val="7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9FF6B86-8431-4AAE-AC8E-90626D0A4BB8}"/>
              </a:ext>
            </a:extLst>
          </p:cNvPr>
          <p:cNvSpPr/>
          <p:nvPr/>
        </p:nvSpPr>
        <p:spPr>
          <a:xfrm>
            <a:off x="3941372" y="2449415"/>
            <a:ext cx="819808" cy="819808"/>
          </a:xfrm>
          <a:prstGeom prst="ellipse">
            <a:avLst/>
          </a:prstGeom>
          <a:solidFill>
            <a:srgbClr val="00697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D112A92-038E-4508-89CA-EAD96DAD94DE}"/>
              </a:ext>
            </a:extLst>
          </p:cNvPr>
          <p:cNvSpPr/>
          <p:nvPr/>
        </p:nvSpPr>
        <p:spPr>
          <a:xfrm>
            <a:off x="3562996" y="3407885"/>
            <a:ext cx="819808" cy="819808"/>
          </a:xfrm>
          <a:prstGeom prst="ellipse">
            <a:avLst/>
          </a:prstGeom>
          <a:solidFill>
            <a:srgbClr val="00697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B692DD0-052D-4837-B469-C5CC8D4F6C7C}"/>
              </a:ext>
            </a:extLst>
          </p:cNvPr>
          <p:cNvSpPr/>
          <p:nvPr/>
        </p:nvSpPr>
        <p:spPr>
          <a:xfrm>
            <a:off x="3247683" y="4366355"/>
            <a:ext cx="819808" cy="819808"/>
          </a:xfrm>
          <a:prstGeom prst="ellipse">
            <a:avLst/>
          </a:prstGeom>
          <a:solidFill>
            <a:srgbClr val="00697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D79E306-156F-4233-A829-635C48BC0BFF}"/>
              </a:ext>
            </a:extLst>
          </p:cNvPr>
          <p:cNvSpPr/>
          <p:nvPr/>
        </p:nvSpPr>
        <p:spPr>
          <a:xfrm>
            <a:off x="2916609" y="5324825"/>
            <a:ext cx="819808" cy="819808"/>
          </a:xfrm>
          <a:prstGeom prst="ellipse">
            <a:avLst/>
          </a:prstGeom>
          <a:solidFill>
            <a:srgbClr val="00697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B11239-EE5F-482A-A189-40AD2DFCB941}"/>
              </a:ext>
            </a:extLst>
          </p:cNvPr>
          <p:cNvSpPr txBox="1"/>
          <p:nvPr/>
        </p:nvSpPr>
        <p:spPr>
          <a:xfrm>
            <a:off x="4508943" y="1685782"/>
            <a:ext cx="567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07A390-72B9-4AFC-B6EA-6BE55D275D2C}"/>
              </a:ext>
            </a:extLst>
          </p:cNvPr>
          <p:cNvSpPr txBox="1"/>
          <p:nvPr/>
        </p:nvSpPr>
        <p:spPr>
          <a:xfrm>
            <a:off x="4090182" y="2628486"/>
            <a:ext cx="567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4F32AD4-CC8E-4036-B7BA-28AFF14B8991}"/>
              </a:ext>
            </a:extLst>
          </p:cNvPr>
          <p:cNvSpPr txBox="1"/>
          <p:nvPr/>
        </p:nvSpPr>
        <p:spPr>
          <a:xfrm>
            <a:off x="3704876" y="3600173"/>
            <a:ext cx="567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F763097-5920-41A4-BFE1-61EF902E8E93}"/>
              </a:ext>
            </a:extLst>
          </p:cNvPr>
          <p:cNvSpPr txBox="1"/>
          <p:nvPr/>
        </p:nvSpPr>
        <p:spPr>
          <a:xfrm>
            <a:off x="3373811" y="4523123"/>
            <a:ext cx="567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DDE204E-5D23-42BA-946E-3D3A91DA5038}"/>
              </a:ext>
            </a:extLst>
          </p:cNvPr>
          <p:cNvSpPr txBox="1"/>
          <p:nvPr/>
        </p:nvSpPr>
        <p:spPr>
          <a:xfrm>
            <a:off x="3058503" y="5503896"/>
            <a:ext cx="567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8506786-7742-41A1-ABF5-FD4A46627242}"/>
              </a:ext>
            </a:extLst>
          </p:cNvPr>
          <p:cNvSpPr txBox="1"/>
          <p:nvPr/>
        </p:nvSpPr>
        <p:spPr>
          <a:xfrm>
            <a:off x="5422374" y="1584411"/>
            <a:ext cx="1371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介绍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331D060-632B-457F-9409-C756A0FE9554}"/>
              </a:ext>
            </a:extLst>
          </p:cNvPr>
          <p:cNvSpPr txBox="1"/>
          <p:nvPr/>
        </p:nvSpPr>
        <p:spPr>
          <a:xfrm>
            <a:off x="5108036" y="2576514"/>
            <a:ext cx="3279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模型结构设计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02F937-76B3-447D-BCA1-425F9286C89B}"/>
              </a:ext>
            </a:extLst>
          </p:cNvPr>
          <p:cNvSpPr txBox="1"/>
          <p:nvPr/>
        </p:nvSpPr>
        <p:spPr>
          <a:xfrm>
            <a:off x="4745415" y="3491605"/>
            <a:ext cx="3063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模型训练策略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E6491A-66AB-45C4-82F8-1F96DCCE4394}"/>
              </a:ext>
            </a:extLst>
          </p:cNvPr>
          <p:cNvSpPr txBox="1"/>
          <p:nvPr/>
        </p:nvSpPr>
        <p:spPr>
          <a:xfrm>
            <a:off x="4405493" y="4475262"/>
            <a:ext cx="327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模型实际应用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6F61CB9-5BB6-4088-8B89-49BA7EE2BE29}"/>
              </a:ext>
            </a:extLst>
          </p:cNvPr>
          <p:cNvSpPr txBox="1"/>
          <p:nvPr/>
        </p:nvSpPr>
        <p:spPr>
          <a:xfrm>
            <a:off x="4051735" y="5416184"/>
            <a:ext cx="2601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总结与反思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1BBFF07-A3FF-46DF-9668-1ADBB0EF7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33" y="2310753"/>
            <a:ext cx="2018020" cy="2007978"/>
          </a:xfrm>
          <a:prstGeom prst="rect">
            <a:avLst/>
          </a:prstGeom>
        </p:spPr>
      </p:pic>
      <p:sp>
        <p:nvSpPr>
          <p:cNvPr id="28" name="直角三角形 25">
            <a:extLst>
              <a:ext uri="{FF2B5EF4-FFF2-40B4-BE49-F238E27FC236}">
                <a16:creationId xmlns:a16="http://schemas.microsoft.com/office/drawing/2014/main" id="{45F5A914-2CD8-4C2C-A689-E054FB031AD4}"/>
              </a:ext>
            </a:extLst>
          </p:cNvPr>
          <p:cNvSpPr/>
          <p:nvPr/>
        </p:nvSpPr>
        <p:spPr>
          <a:xfrm flipH="1">
            <a:off x="11798131" y="5752911"/>
            <a:ext cx="1117217" cy="1123355"/>
          </a:xfrm>
          <a:custGeom>
            <a:avLst/>
            <a:gdLst>
              <a:gd name="connsiteX0" fmla="*/ 0 w 588579"/>
              <a:gd name="connsiteY0" fmla="*/ 923330 h 923330"/>
              <a:gd name="connsiteX1" fmla="*/ 0 w 588579"/>
              <a:gd name="connsiteY1" fmla="*/ 0 h 923330"/>
              <a:gd name="connsiteX2" fmla="*/ 588579 w 588579"/>
              <a:gd name="connsiteY2" fmla="*/ 923330 h 923330"/>
              <a:gd name="connsiteX3" fmla="*/ 0 w 588579"/>
              <a:gd name="connsiteY3" fmla="*/ 923330 h 923330"/>
              <a:gd name="connsiteX0" fmla="*/ 0 w 588579"/>
              <a:gd name="connsiteY0" fmla="*/ 1109068 h 1109068"/>
              <a:gd name="connsiteX1" fmla="*/ 200025 w 588579"/>
              <a:gd name="connsiteY1" fmla="*/ 0 h 1109068"/>
              <a:gd name="connsiteX2" fmla="*/ 588579 w 588579"/>
              <a:gd name="connsiteY2" fmla="*/ 1109068 h 1109068"/>
              <a:gd name="connsiteX3" fmla="*/ 0 w 588579"/>
              <a:gd name="connsiteY3" fmla="*/ 1109068 h 1109068"/>
              <a:gd name="connsiteX0" fmla="*/ 0 w 1088642"/>
              <a:gd name="connsiteY0" fmla="*/ 1037630 h 1109068"/>
              <a:gd name="connsiteX1" fmla="*/ 700088 w 1088642"/>
              <a:gd name="connsiteY1" fmla="*/ 0 h 1109068"/>
              <a:gd name="connsiteX2" fmla="*/ 1088642 w 1088642"/>
              <a:gd name="connsiteY2" fmla="*/ 1109068 h 1109068"/>
              <a:gd name="connsiteX3" fmla="*/ 0 w 1088642"/>
              <a:gd name="connsiteY3" fmla="*/ 1037630 h 1109068"/>
              <a:gd name="connsiteX0" fmla="*/ 0 w 1088642"/>
              <a:gd name="connsiteY0" fmla="*/ 1080492 h 1109068"/>
              <a:gd name="connsiteX1" fmla="*/ 700088 w 1088642"/>
              <a:gd name="connsiteY1" fmla="*/ 0 h 1109068"/>
              <a:gd name="connsiteX2" fmla="*/ 1088642 w 1088642"/>
              <a:gd name="connsiteY2" fmla="*/ 1109068 h 1109068"/>
              <a:gd name="connsiteX3" fmla="*/ 0 w 1088642"/>
              <a:gd name="connsiteY3" fmla="*/ 1080492 h 1109068"/>
              <a:gd name="connsiteX0" fmla="*/ 0 w 1117217"/>
              <a:gd name="connsiteY0" fmla="*/ 1080492 h 1094780"/>
              <a:gd name="connsiteX1" fmla="*/ 700088 w 1117217"/>
              <a:gd name="connsiteY1" fmla="*/ 0 h 1094780"/>
              <a:gd name="connsiteX2" fmla="*/ 1117217 w 1117217"/>
              <a:gd name="connsiteY2" fmla="*/ 1094780 h 1094780"/>
              <a:gd name="connsiteX3" fmla="*/ 0 w 1117217"/>
              <a:gd name="connsiteY3" fmla="*/ 1080492 h 1094780"/>
              <a:gd name="connsiteX0" fmla="*/ 0 w 1117217"/>
              <a:gd name="connsiteY0" fmla="*/ 1109067 h 1123355"/>
              <a:gd name="connsiteX1" fmla="*/ 728663 w 1117217"/>
              <a:gd name="connsiteY1" fmla="*/ 0 h 1123355"/>
              <a:gd name="connsiteX2" fmla="*/ 1117217 w 1117217"/>
              <a:gd name="connsiteY2" fmla="*/ 1123355 h 1123355"/>
              <a:gd name="connsiteX3" fmla="*/ 0 w 1117217"/>
              <a:gd name="connsiteY3" fmla="*/ 1109067 h 112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217" h="1123355">
                <a:moveTo>
                  <a:pt x="0" y="1109067"/>
                </a:moveTo>
                <a:lnTo>
                  <a:pt x="728663" y="0"/>
                </a:lnTo>
                <a:lnTo>
                  <a:pt x="1117217" y="1123355"/>
                </a:lnTo>
                <a:lnTo>
                  <a:pt x="0" y="1109067"/>
                </a:lnTo>
                <a:close/>
              </a:path>
            </a:pathLst>
          </a:custGeom>
          <a:solidFill>
            <a:srgbClr val="006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9706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58DDA94D-CAC7-4BF4-83E0-15B041CC7EE6}"/>
              </a:ext>
            </a:extLst>
          </p:cNvPr>
          <p:cNvSpPr txBox="1"/>
          <p:nvPr/>
        </p:nvSpPr>
        <p:spPr>
          <a:xfrm>
            <a:off x="4431711" y="4069961"/>
            <a:ext cx="172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C5AC35-630E-4BB1-B247-747121ADE407}"/>
              </a:ext>
            </a:extLst>
          </p:cNvPr>
          <p:cNvSpPr txBox="1"/>
          <p:nvPr/>
        </p:nvSpPr>
        <p:spPr>
          <a:xfrm>
            <a:off x="7060569" y="4084606"/>
            <a:ext cx="263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反思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97AB3E1-6FF8-4C35-AD5A-4C444F9DAA6E}"/>
              </a:ext>
            </a:extLst>
          </p:cNvPr>
          <p:cNvGrpSpPr/>
          <p:nvPr/>
        </p:nvGrpSpPr>
        <p:grpSpPr>
          <a:xfrm>
            <a:off x="1" y="1935604"/>
            <a:ext cx="12192000" cy="2009832"/>
            <a:chOff x="1" y="2435684"/>
            <a:chExt cx="12192000" cy="20098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D20273F-0A77-4D88-AEA6-367F0AA09500}"/>
                </a:ext>
              </a:extLst>
            </p:cNvPr>
            <p:cNvSpPr/>
            <p:nvPr/>
          </p:nvSpPr>
          <p:spPr>
            <a:xfrm>
              <a:off x="1" y="2435684"/>
              <a:ext cx="12192000" cy="2009832"/>
            </a:xfrm>
            <a:prstGeom prst="rect">
              <a:avLst/>
            </a:prstGeom>
            <a:solidFill>
              <a:srgbClr val="0069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C6BCF5F-1673-4AAB-8A4C-FE0FEEE42C7D}"/>
                </a:ext>
              </a:extLst>
            </p:cNvPr>
            <p:cNvSpPr txBox="1"/>
            <p:nvPr/>
          </p:nvSpPr>
          <p:spPr>
            <a:xfrm>
              <a:off x="6009330" y="3032551"/>
              <a:ext cx="34775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总结与反思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1293041-1F95-4CEF-95BA-1DFFCC0C2F76}"/>
                </a:ext>
              </a:extLst>
            </p:cNvPr>
            <p:cNvGrpSpPr/>
            <p:nvPr/>
          </p:nvGrpSpPr>
          <p:grpSpPr>
            <a:xfrm>
              <a:off x="4404198" y="2774363"/>
              <a:ext cx="1387002" cy="1380100"/>
              <a:chOff x="646333" y="2310753"/>
              <a:chExt cx="2018020" cy="2007978"/>
            </a:xfrm>
          </p:grpSpPr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E114844-B20B-4D55-8BB6-47A84BA563D1}"/>
                  </a:ext>
                </a:extLst>
              </p:cNvPr>
              <p:cNvSpPr txBox="1"/>
              <p:nvPr/>
            </p:nvSpPr>
            <p:spPr>
              <a:xfrm>
                <a:off x="1154315" y="2871526"/>
                <a:ext cx="1506775" cy="940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05</a:t>
                </a:r>
                <a:endPara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C2A69F82-93F3-4098-9373-A4884C866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46333" y="2310753"/>
                <a:ext cx="2018020" cy="2007978"/>
              </a:xfrm>
              <a:custGeom>
                <a:avLst/>
                <a:gdLst>
                  <a:gd name="connsiteX0" fmla="*/ 1009010 w 2018020"/>
                  <a:gd name="connsiteY0" fmla="*/ 410382 h 2007978"/>
                  <a:gd name="connsiteX1" fmla="*/ 418460 w 2018020"/>
                  <a:gd name="connsiteY1" fmla="*/ 1000932 h 2007978"/>
                  <a:gd name="connsiteX2" fmla="*/ 1009010 w 2018020"/>
                  <a:gd name="connsiteY2" fmla="*/ 1591482 h 2007978"/>
                  <a:gd name="connsiteX3" fmla="*/ 1599560 w 2018020"/>
                  <a:gd name="connsiteY3" fmla="*/ 1000932 h 2007978"/>
                  <a:gd name="connsiteX4" fmla="*/ 1009010 w 2018020"/>
                  <a:gd name="connsiteY4" fmla="*/ 410382 h 2007978"/>
                  <a:gd name="connsiteX5" fmla="*/ 0 w 2018020"/>
                  <a:gd name="connsiteY5" fmla="*/ 0 h 2007978"/>
                  <a:gd name="connsiteX6" fmla="*/ 2018020 w 2018020"/>
                  <a:gd name="connsiteY6" fmla="*/ 0 h 2007978"/>
                  <a:gd name="connsiteX7" fmla="*/ 2018020 w 2018020"/>
                  <a:gd name="connsiteY7" fmla="*/ 2007978 h 2007978"/>
                  <a:gd name="connsiteX8" fmla="*/ 0 w 2018020"/>
                  <a:gd name="connsiteY8" fmla="*/ 2007978 h 2007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020" h="2007978">
                    <a:moveTo>
                      <a:pt x="1009010" y="410382"/>
                    </a:moveTo>
                    <a:cubicBezTo>
                      <a:pt x="682858" y="410382"/>
                      <a:pt x="418460" y="674780"/>
                      <a:pt x="418460" y="1000932"/>
                    </a:cubicBezTo>
                    <a:cubicBezTo>
                      <a:pt x="418460" y="1327084"/>
                      <a:pt x="682858" y="1591482"/>
                      <a:pt x="1009010" y="1591482"/>
                    </a:cubicBezTo>
                    <a:cubicBezTo>
                      <a:pt x="1335162" y="1591482"/>
                      <a:pt x="1599560" y="1327084"/>
                      <a:pt x="1599560" y="1000932"/>
                    </a:cubicBezTo>
                    <a:cubicBezTo>
                      <a:pt x="1599560" y="674780"/>
                      <a:pt x="1335162" y="410382"/>
                      <a:pt x="1009010" y="410382"/>
                    </a:cubicBezTo>
                    <a:close/>
                    <a:moveTo>
                      <a:pt x="0" y="0"/>
                    </a:moveTo>
                    <a:lnTo>
                      <a:pt x="2018020" y="0"/>
                    </a:lnTo>
                    <a:lnTo>
                      <a:pt x="2018020" y="2007978"/>
                    </a:lnTo>
                    <a:lnTo>
                      <a:pt x="0" y="2007978"/>
                    </a:lnTo>
                    <a:close/>
                  </a:path>
                </a:pathLst>
              </a:custGeom>
            </p:spPr>
          </p:pic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15AC3E-ECF9-4634-8B25-9CC4D9F3B8C1}"/>
                  </a:ext>
                </a:extLst>
              </p:cNvPr>
              <p:cNvSpPr txBox="1"/>
              <p:nvPr/>
            </p:nvSpPr>
            <p:spPr>
              <a:xfrm>
                <a:off x="3981865" y="4055673"/>
                <a:ext cx="2634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6976"/>
                          </a:solidFill>
                          <a:latin typeface="Cambria Math" panose="02040503050406030204" pitchFamily="18" charset="0"/>
                          <a:sym typeface="Wingdings 2" panose="05020102010507070707" pitchFamily="18" charset="2"/>
                        </a:rPr>
                        <m:t></m:t>
                      </m:r>
                    </m:oMath>
                  </m:oMathPara>
                </a14:m>
                <a:endParaRPr lang="zh-CN" altLang="en-US" sz="2400" dirty="0">
                  <a:solidFill>
                    <a:srgbClr val="006976"/>
                  </a:solidFill>
                </a:endParaRP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15AC3E-ECF9-4634-8B25-9CC4D9F3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865" y="4055673"/>
                <a:ext cx="263406" cy="461665"/>
              </a:xfrm>
              <a:prstGeom prst="rect">
                <a:avLst/>
              </a:prstGeom>
              <a:blipFill>
                <a:blip r:embed="rId3"/>
                <a:stretch>
                  <a:fillRect l="-9302" r="-860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C89D241-CA34-4CB0-8833-C369F8468333}"/>
                  </a:ext>
                </a:extLst>
              </p:cNvPr>
              <p:cNvSpPr txBox="1"/>
              <p:nvPr/>
            </p:nvSpPr>
            <p:spPr>
              <a:xfrm>
                <a:off x="6639261" y="4051268"/>
                <a:ext cx="2634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6976"/>
                          </a:solidFill>
                          <a:latin typeface="Cambria Math" panose="02040503050406030204" pitchFamily="18" charset="0"/>
                          <a:sym typeface="Wingdings 2" panose="05020102010507070707" pitchFamily="18" charset="2"/>
                        </a:rPr>
                        <m:t></m:t>
                      </m:r>
                    </m:oMath>
                  </m:oMathPara>
                </a14:m>
                <a:endParaRPr lang="zh-CN" altLang="en-US" sz="2400" dirty="0">
                  <a:solidFill>
                    <a:srgbClr val="006976"/>
                  </a:solidFill>
                </a:endParaRPr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C89D241-CA34-4CB0-8833-C369F8468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261" y="4051268"/>
                <a:ext cx="263406" cy="461665"/>
              </a:xfrm>
              <a:prstGeom prst="rect">
                <a:avLst/>
              </a:prstGeom>
              <a:blipFill>
                <a:blip r:embed="rId4"/>
                <a:stretch>
                  <a:fillRect l="-9302" r="-860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549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24B151-B91D-4E4C-843D-4761808A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151737"/>
            <a:ext cx="542924" cy="540222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C2A2F7D-B8BD-4231-93CC-26B36BB96C3E}"/>
              </a:ext>
            </a:extLst>
          </p:cNvPr>
          <p:cNvCxnSpPr/>
          <p:nvPr/>
        </p:nvCxnSpPr>
        <p:spPr>
          <a:xfrm>
            <a:off x="342900" y="781050"/>
            <a:ext cx="10800000" cy="0"/>
          </a:xfrm>
          <a:prstGeom prst="line">
            <a:avLst/>
          </a:prstGeom>
          <a:ln w="19050">
            <a:solidFill>
              <a:srgbClr val="006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37FA894-3E8A-47F6-AEC3-EE619941DC1C}"/>
              </a:ext>
            </a:extLst>
          </p:cNvPr>
          <p:cNvSpPr txBox="1"/>
          <p:nvPr/>
        </p:nvSpPr>
        <p:spPr>
          <a:xfrm>
            <a:off x="912243" y="142109"/>
            <a:ext cx="6414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总结与反思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9EF3AA-9862-8C1D-95B3-1A282E2DFAEF}"/>
              </a:ext>
            </a:extLst>
          </p:cNvPr>
          <p:cNvGrpSpPr/>
          <p:nvPr/>
        </p:nvGrpSpPr>
        <p:grpSpPr>
          <a:xfrm>
            <a:off x="3092737" y="234442"/>
            <a:ext cx="3429087" cy="338554"/>
            <a:chOff x="2138532" y="282170"/>
            <a:chExt cx="704359" cy="33855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4C654DA-CDB9-4E96-B23A-7A89033CE95E}"/>
                </a:ext>
              </a:extLst>
            </p:cNvPr>
            <p:cNvCxnSpPr/>
            <p:nvPr/>
          </p:nvCxnSpPr>
          <p:spPr>
            <a:xfrm>
              <a:off x="2138532" y="282170"/>
              <a:ext cx="0" cy="324000"/>
            </a:xfrm>
            <a:prstGeom prst="line">
              <a:avLst/>
            </a:prstGeom>
            <a:ln w="38100">
              <a:solidFill>
                <a:srgbClr val="006976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53A17B-A5E0-4AAE-9EC8-FB3772638A28}"/>
                </a:ext>
              </a:extLst>
            </p:cNvPr>
            <p:cNvSpPr txBox="1"/>
            <p:nvPr/>
          </p:nvSpPr>
          <p:spPr>
            <a:xfrm>
              <a:off x="2170233" y="282170"/>
              <a:ext cx="672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rgbClr val="00697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summary and reflection</a:t>
              </a:r>
              <a:endParaRPr lang="zh-CN" altLang="en-US" sz="1600" dirty="0">
                <a:solidFill>
                  <a:srgbClr val="00697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829B2C49-E391-D5E7-37A1-2B2A2D854440}"/>
              </a:ext>
            </a:extLst>
          </p:cNvPr>
          <p:cNvSpPr txBox="1"/>
          <p:nvPr/>
        </p:nvSpPr>
        <p:spPr>
          <a:xfrm>
            <a:off x="352426" y="1026626"/>
            <a:ext cx="1405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项目总结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8626BA-198F-7F9B-56BA-AEDA02CC4617}"/>
              </a:ext>
            </a:extLst>
          </p:cNvPr>
          <p:cNvSpPr txBox="1"/>
          <p:nvPr/>
        </p:nvSpPr>
        <p:spPr>
          <a:xfrm>
            <a:off x="352426" y="1733866"/>
            <a:ext cx="11339792" cy="14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设计出一种新颖的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结构，其特点包括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多尺度卷积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卷积核数目保持恒定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使用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PReLU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作为激活函数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加入早停、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Dropout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Batch Normalization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训练策略，并对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ES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做了消融实验。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对特征图可视化，提升了一定的模型可解释性；测试集精度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0.69322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超越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Kaggle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的第二名。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blazeface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数据推理增强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解决了实际图片面临的问题，并实现了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GUI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与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摄像头实时检测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A85AEB5-92D0-BAD8-56FC-A8C7C86AF7A7}"/>
              </a:ext>
            </a:extLst>
          </p:cNvPr>
          <p:cNvSpPr txBox="1"/>
          <p:nvPr/>
        </p:nvSpPr>
        <p:spPr>
          <a:xfrm>
            <a:off x="146796" y="4407567"/>
            <a:ext cx="118042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Michael J. Lyons, Shigeru Akemastu, Miyuki Kamachi, Jiro Gyoba. Coding Facial Expressions with Gabor Wavelets, 3rd IEEE International Conference on Automatic Face and Gesture Recognition, pp. 200-205 (1998).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 Lucey P, Cohn J F, Kanade T, et al. The extended cohn-kanade dataset (ck+): A complete dataset for action unit and emotion-specified expression[C]//2010 ieee computer society conference on computer vision and pattern recognition-workshops. IEEE, 2010: 94-101.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[3] Goodfellow I J, Erhan D, Carrier P L, et al. Challenges in representation learning: A report on three machine learning contests[C]//International conference on neural information processing. Springer, Berlin, Heidelberg, 2013: 117-124.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[4] Simonyan K, Zisserman A. Very deep convolutional networks for large-scale image recognition[J]. arXiv preprint arXiv:1409.1556, 2014.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[5] Szegedy C, Liu W, Jia Y, et al. Going deeper with convolutions[C]//Proceedings of the IEEE conference on computer vision and pattern recognition. 2015: 1-9.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[6] Kuo C M, Lai S H, Sarkis M. A compact deep learning model for robust facial expression recognition[C]//Proceedings of the IEEE conference on computer vision and pattern recognition workshops. 2018: 2121-2129.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[7]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https://blog.csdn.net/weixin_44048809/article/details/105711356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[8]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ibaiGorordo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/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BlazeFace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-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TFLite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-Inference: Python scripts to detect faces in Python with the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BlazeFace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Tensorflow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 Lite models (github.com)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7C1AD4-3564-C3E0-D18E-CEBAD40B29DE}"/>
              </a:ext>
            </a:extLst>
          </p:cNvPr>
          <p:cNvSpPr txBox="1"/>
          <p:nvPr/>
        </p:nvSpPr>
        <p:spPr>
          <a:xfrm>
            <a:off x="352426" y="3830180"/>
            <a:ext cx="1405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参考文献</a:t>
            </a:r>
          </a:p>
        </p:txBody>
      </p:sp>
    </p:spTree>
    <p:extLst>
      <p:ext uri="{BB962C8B-B14F-4D97-AF65-F5344CB8AC3E}">
        <p14:creationId xmlns:p14="http://schemas.microsoft.com/office/powerpoint/2010/main" val="664046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24B151-B91D-4E4C-843D-4761808A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151737"/>
            <a:ext cx="542924" cy="540222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C2A2F7D-B8BD-4231-93CC-26B36BB96C3E}"/>
              </a:ext>
            </a:extLst>
          </p:cNvPr>
          <p:cNvCxnSpPr/>
          <p:nvPr/>
        </p:nvCxnSpPr>
        <p:spPr>
          <a:xfrm>
            <a:off x="342900" y="781050"/>
            <a:ext cx="10800000" cy="0"/>
          </a:xfrm>
          <a:prstGeom prst="line">
            <a:avLst/>
          </a:prstGeom>
          <a:ln w="19050">
            <a:solidFill>
              <a:srgbClr val="006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37FA894-3E8A-47F6-AEC3-EE619941DC1C}"/>
              </a:ext>
            </a:extLst>
          </p:cNvPr>
          <p:cNvSpPr txBox="1"/>
          <p:nvPr/>
        </p:nvSpPr>
        <p:spPr>
          <a:xfrm>
            <a:off x="912243" y="142109"/>
            <a:ext cx="6414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总结与反思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9EF3AA-9862-8C1D-95B3-1A282E2DFAEF}"/>
              </a:ext>
            </a:extLst>
          </p:cNvPr>
          <p:cNvGrpSpPr/>
          <p:nvPr/>
        </p:nvGrpSpPr>
        <p:grpSpPr>
          <a:xfrm>
            <a:off x="3092737" y="234442"/>
            <a:ext cx="3429087" cy="338554"/>
            <a:chOff x="2138532" y="282170"/>
            <a:chExt cx="704359" cy="33855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4C654DA-CDB9-4E96-B23A-7A89033CE95E}"/>
                </a:ext>
              </a:extLst>
            </p:cNvPr>
            <p:cNvCxnSpPr/>
            <p:nvPr/>
          </p:nvCxnSpPr>
          <p:spPr>
            <a:xfrm>
              <a:off x="2138532" y="282170"/>
              <a:ext cx="0" cy="324000"/>
            </a:xfrm>
            <a:prstGeom prst="line">
              <a:avLst/>
            </a:prstGeom>
            <a:ln w="38100">
              <a:solidFill>
                <a:srgbClr val="006976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53A17B-A5E0-4AAE-9EC8-FB3772638A28}"/>
                </a:ext>
              </a:extLst>
            </p:cNvPr>
            <p:cNvSpPr txBox="1"/>
            <p:nvPr/>
          </p:nvSpPr>
          <p:spPr>
            <a:xfrm>
              <a:off x="2170233" y="282170"/>
              <a:ext cx="672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rgbClr val="00697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summary and reflection</a:t>
              </a:r>
              <a:endParaRPr lang="zh-CN" altLang="en-US" sz="1600" dirty="0">
                <a:solidFill>
                  <a:srgbClr val="00697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E8F1D5F-1823-06A0-BECD-EEA834295D76}"/>
              </a:ext>
            </a:extLst>
          </p:cNvPr>
          <p:cNvSpPr txBox="1"/>
          <p:nvPr/>
        </p:nvSpPr>
        <p:spPr>
          <a:xfrm>
            <a:off x="352426" y="1203828"/>
            <a:ext cx="1405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项目反思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95C4748-E801-730B-FE04-1C5D3199645E}"/>
              </a:ext>
            </a:extLst>
          </p:cNvPr>
          <p:cNvSpPr txBox="1"/>
          <p:nvPr/>
        </p:nvSpPr>
        <p:spPr>
          <a:xfrm>
            <a:off x="342900" y="1731624"/>
            <a:ext cx="4034118" cy="4018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PRelu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为什么比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ReLU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的效果好？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ReduceLROnPlateau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为什么会失效？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为什么测试的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张图片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disgust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的标签预测概率几乎全部为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对于每一个通道，负方向都有一个可学习参数来控制斜率。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学习率一味的减少会导致该点无法跳出局部最优解。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disgust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数据不均衡。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7FF713-79E1-BF1C-637B-4C50CCC65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91" y="870142"/>
            <a:ext cx="5406109" cy="253542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85711E6-D1FF-93B3-02BC-689FCCBC7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841" y="3806214"/>
            <a:ext cx="4665767" cy="2991275"/>
          </a:xfrm>
          <a:prstGeom prst="rect">
            <a:avLst/>
          </a:prstGeom>
        </p:spPr>
      </p:pic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CCD1B66-D37B-B902-94B6-A7EDD2470A46}"/>
              </a:ext>
            </a:extLst>
          </p:cNvPr>
          <p:cNvCxnSpPr/>
          <p:nvPr/>
        </p:nvCxnSpPr>
        <p:spPr>
          <a:xfrm>
            <a:off x="407894" y="3663203"/>
            <a:ext cx="10800000" cy="0"/>
          </a:xfrm>
          <a:prstGeom prst="line">
            <a:avLst/>
          </a:prstGeom>
          <a:ln w="19050">
            <a:solidFill>
              <a:srgbClr val="006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913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24B151-B91D-4E4C-843D-4761808A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151737"/>
            <a:ext cx="542924" cy="540222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C2A2F7D-B8BD-4231-93CC-26B36BB96C3E}"/>
              </a:ext>
            </a:extLst>
          </p:cNvPr>
          <p:cNvCxnSpPr/>
          <p:nvPr/>
        </p:nvCxnSpPr>
        <p:spPr>
          <a:xfrm>
            <a:off x="342900" y="781050"/>
            <a:ext cx="10800000" cy="0"/>
          </a:xfrm>
          <a:prstGeom prst="line">
            <a:avLst/>
          </a:prstGeom>
          <a:ln w="19050">
            <a:solidFill>
              <a:srgbClr val="006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37FA894-3E8A-47F6-AEC3-EE619941DC1C}"/>
              </a:ext>
            </a:extLst>
          </p:cNvPr>
          <p:cNvSpPr txBox="1"/>
          <p:nvPr/>
        </p:nvSpPr>
        <p:spPr>
          <a:xfrm>
            <a:off x="912243" y="142109"/>
            <a:ext cx="6414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项目成员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9EF3AA-9862-8C1D-95B3-1A282E2DFAEF}"/>
              </a:ext>
            </a:extLst>
          </p:cNvPr>
          <p:cNvGrpSpPr/>
          <p:nvPr/>
        </p:nvGrpSpPr>
        <p:grpSpPr>
          <a:xfrm>
            <a:off x="2682602" y="234442"/>
            <a:ext cx="2198681" cy="338554"/>
            <a:chOff x="2138532" y="282170"/>
            <a:chExt cx="704359" cy="33855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4C654DA-CDB9-4E96-B23A-7A89033CE95E}"/>
                </a:ext>
              </a:extLst>
            </p:cNvPr>
            <p:cNvCxnSpPr/>
            <p:nvPr/>
          </p:nvCxnSpPr>
          <p:spPr>
            <a:xfrm>
              <a:off x="2138532" y="282170"/>
              <a:ext cx="0" cy="324000"/>
            </a:xfrm>
            <a:prstGeom prst="line">
              <a:avLst/>
            </a:prstGeom>
            <a:ln w="38100">
              <a:solidFill>
                <a:srgbClr val="006976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53A17B-A5E0-4AAE-9EC8-FB3772638A28}"/>
                </a:ext>
              </a:extLst>
            </p:cNvPr>
            <p:cNvSpPr txBox="1"/>
            <p:nvPr/>
          </p:nvSpPr>
          <p:spPr>
            <a:xfrm>
              <a:off x="2170233" y="282170"/>
              <a:ext cx="672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rgbClr val="00697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project member</a:t>
              </a:r>
              <a:endParaRPr lang="zh-CN" altLang="en-US" sz="1600" dirty="0">
                <a:solidFill>
                  <a:srgbClr val="00697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2" name="Picture 8" descr="女商人,快乐,人,20到24岁,商务人士_787c6c44e_年轻的商务女性_创意图片_Getty Images China">
            <a:extLst>
              <a:ext uri="{FF2B5EF4-FFF2-40B4-BE49-F238E27FC236}">
                <a16:creationId xmlns:a16="http://schemas.microsoft.com/office/drawing/2014/main" id="{8D35F7AE-0557-E34F-7917-BB1924803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39" t="54" r="9282" b="9135"/>
          <a:stretch/>
        </p:blipFill>
        <p:spPr bwMode="auto">
          <a:xfrm>
            <a:off x="6624999" y="3015199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女商人,快乐,表现积极,专业人员,职业_42571de3b_商务女士肖像_创意图片_Getty Images China">
            <a:extLst>
              <a:ext uri="{FF2B5EF4-FFF2-40B4-BE49-F238E27FC236}">
                <a16:creationId xmlns:a16="http://schemas.microsoft.com/office/drawing/2014/main" id="{7A19F739-2C1D-2F82-A304-9CFF412EDE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76" t="-55" r="19724" b="55"/>
          <a:stretch/>
        </p:blipFill>
        <p:spPr bwMode="auto">
          <a:xfrm>
            <a:off x="6601789" y="5095891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男商人,人,20到24岁,商务人士,白领_4d4e1ee04_自信的商务男士_创意图片_Getty Images China">
            <a:extLst>
              <a:ext uri="{FF2B5EF4-FFF2-40B4-BE49-F238E27FC236}">
                <a16:creationId xmlns:a16="http://schemas.microsoft.com/office/drawing/2014/main" id="{48512E9A-684F-6B44-D999-3CE5E07E5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64" r="21236"/>
          <a:stretch/>
        </p:blipFill>
        <p:spPr bwMode="auto">
          <a:xfrm>
            <a:off x="1548615" y="5095891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男商人,职业,专业人员,快乐,表现积极_82080c316_商务男士肖像_创意图片_Getty Images China">
            <a:extLst>
              <a:ext uri="{FF2B5EF4-FFF2-40B4-BE49-F238E27FC236}">
                <a16:creationId xmlns:a16="http://schemas.microsoft.com/office/drawing/2014/main" id="{2FC68991-188C-7748-3CAB-E519CCF91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2" r="68"/>
          <a:stretch/>
        </p:blipFill>
        <p:spPr bwMode="auto">
          <a:xfrm>
            <a:off x="1548615" y="3015199"/>
            <a:ext cx="1620000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65D7233-6ED8-5CE9-0C12-4D4AC42DC3C4}"/>
              </a:ext>
            </a:extLst>
          </p:cNvPr>
          <p:cNvSpPr txBox="1"/>
          <p:nvPr/>
        </p:nvSpPr>
        <p:spPr>
          <a:xfrm>
            <a:off x="3456647" y="3015199"/>
            <a:ext cx="1656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张来福</a:t>
            </a:r>
            <a:endParaRPr lang="en-US" altLang="zh-CN" sz="2800" b="1" dirty="0">
              <a:solidFill>
                <a:srgbClr val="00697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156C28-A4BD-9A10-C25D-A415AD45D2D1}"/>
              </a:ext>
            </a:extLst>
          </p:cNvPr>
          <p:cNvSpPr txBox="1"/>
          <p:nvPr/>
        </p:nvSpPr>
        <p:spPr>
          <a:xfrm>
            <a:off x="8497207" y="3015199"/>
            <a:ext cx="1656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麦丽莹</a:t>
            </a:r>
            <a:endParaRPr lang="en-US" altLang="zh-CN" sz="2800" b="1" dirty="0">
              <a:solidFill>
                <a:srgbClr val="00697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C7FB1D-9F0B-844A-92D9-260A671B90F2}"/>
              </a:ext>
            </a:extLst>
          </p:cNvPr>
          <p:cNvSpPr txBox="1"/>
          <p:nvPr/>
        </p:nvSpPr>
        <p:spPr>
          <a:xfrm>
            <a:off x="8497207" y="5067841"/>
            <a:ext cx="1656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吕帅</a:t>
            </a:r>
            <a:endParaRPr lang="en-US" altLang="zh-CN" sz="2800" b="1" dirty="0">
              <a:solidFill>
                <a:srgbClr val="00697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A51BB0C-D2A3-6A7A-BC9E-5CA137DAD001}"/>
              </a:ext>
            </a:extLst>
          </p:cNvPr>
          <p:cNvSpPr txBox="1"/>
          <p:nvPr/>
        </p:nvSpPr>
        <p:spPr>
          <a:xfrm>
            <a:off x="3456647" y="5095891"/>
            <a:ext cx="1656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田佳隽</a:t>
            </a:r>
            <a:endParaRPr lang="en-US" altLang="zh-CN" sz="2800" b="1" dirty="0">
              <a:solidFill>
                <a:srgbClr val="00697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8FD1180-FF6F-1C51-F1CA-412869072A0D}"/>
              </a:ext>
            </a:extLst>
          </p:cNvPr>
          <p:cNvCxnSpPr/>
          <p:nvPr/>
        </p:nvCxnSpPr>
        <p:spPr>
          <a:xfrm>
            <a:off x="3528655" y="3923081"/>
            <a:ext cx="21602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823D265-CDC9-894E-C42F-8AAEE93EBB9D}"/>
              </a:ext>
            </a:extLst>
          </p:cNvPr>
          <p:cNvCxnSpPr/>
          <p:nvPr/>
        </p:nvCxnSpPr>
        <p:spPr>
          <a:xfrm>
            <a:off x="3528655" y="6011313"/>
            <a:ext cx="21602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1C39265-1158-0ABA-A860-254F5304098E}"/>
              </a:ext>
            </a:extLst>
          </p:cNvPr>
          <p:cNvCxnSpPr/>
          <p:nvPr/>
        </p:nvCxnSpPr>
        <p:spPr>
          <a:xfrm>
            <a:off x="8569215" y="5983294"/>
            <a:ext cx="21602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B5DDE58-CC1C-4E3B-62CA-49F5AE15E390}"/>
              </a:ext>
            </a:extLst>
          </p:cNvPr>
          <p:cNvCxnSpPr/>
          <p:nvPr/>
        </p:nvCxnSpPr>
        <p:spPr>
          <a:xfrm>
            <a:off x="8569215" y="3923081"/>
            <a:ext cx="21602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E8E5CA8-749A-91DC-851F-B480D406E30A}"/>
              </a:ext>
            </a:extLst>
          </p:cNvPr>
          <p:cNvSpPr txBox="1"/>
          <p:nvPr/>
        </p:nvSpPr>
        <p:spPr>
          <a:xfrm>
            <a:off x="3456647" y="4012280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1-4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章报告撰写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071C9D8-64A7-4C94-5ACF-1C12494B1848}"/>
              </a:ext>
            </a:extLst>
          </p:cNvPr>
          <p:cNvSpPr txBox="1"/>
          <p:nvPr/>
        </p:nvSpPr>
        <p:spPr>
          <a:xfrm>
            <a:off x="8533211" y="3995089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5-8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章报告撰写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5C2BB6C-509C-8C01-B185-34B42E333BAA}"/>
              </a:ext>
            </a:extLst>
          </p:cNvPr>
          <p:cNvSpPr txBox="1"/>
          <p:nvPr/>
        </p:nvSpPr>
        <p:spPr>
          <a:xfrm>
            <a:off x="8497207" y="605440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代码编写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EA90B72-BE03-766B-F8B4-A3940B18C27F}"/>
              </a:ext>
            </a:extLst>
          </p:cNvPr>
          <p:cNvSpPr txBox="1"/>
          <p:nvPr/>
        </p:nvSpPr>
        <p:spPr>
          <a:xfrm>
            <a:off x="3455448" y="6031206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代码编写</a:t>
            </a:r>
          </a:p>
        </p:txBody>
      </p:sp>
      <p:pic>
        <p:nvPicPr>
          <p:cNvPr id="29" name="Picture 8" descr="女商人,快乐,人,20到24岁,商务人士_787c6c44e_年轻的商务女性_创意图片_Getty Images China">
            <a:extLst>
              <a:ext uri="{FF2B5EF4-FFF2-40B4-BE49-F238E27FC236}">
                <a16:creationId xmlns:a16="http://schemas.microsoft.com/office/drawing/2014/main" id="{8B31B824-02BB-C4C3-A256-D1FA47AFD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39" t="54" r="9282" b="9135"/>
          <a:stretch/>
        </p:blipFill>
        <p:spPr bwMode="auto">
          <a:xfrm>
            <a:off x="6652445" y="983554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男商人,职业,专业人员,快乐,表现积极_82080c316_商务男士肖像_创意图片_Getty Images China">
            <a:extLst>
              <a:ext uri="{FF2B5EF4-FFF2-40B4-BE49-F238E27FC236}">
                <a16:creationId xmlns:a16="http://schemas.microsoft.com/office/drawing/2014/main" id="{6ABB24E5-AA59-3EDB-7D1B-ABDAD70F8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2" r="68"/>
          <a:stretch/>
        </p:blipFill>
        <p:spPr bwMode="auto">
          <a:xfrm>
            <a:off x="1576061" y="983554"/>
            <a:ext cx="1620000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A975680A-E3D4-7D8C-0656-0F3E93EE42C9}"/>
              </a:ext>
            </a:extLst>
          </p:cNvPr>
          <p:cNvSpPr txBox="1"/>
          <p:nvPr/>
        </p:nvSpPr>
        <p:spPr>
          <a:xfrm>
            <a:off x="3484093" y="983554"/>
            <a:ext cx="1656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熊嘉琪</a:t>
            </a:r>
            <a:endParaRPr lang="en-US" altLang="zh-CN" sz="2800" b="1" dirty="0">
              <a:solidFill>
                <a:srgbClr val="00697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3449CDE-950C-6150-4ADE-2F654EC405A6}"/>
              </a:ext>
            </a:extLst>
          </p:cNvPr>
          <p:cNvSpPr txBox="1"/>
          <p:nvPr/>
        </p:nvSpPr>
        <p:spPr>
          <a:xfrm>
            <a:off x="8524653" y="983554"/>
            <a:ext cx="1656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唐莉</a:t>
            </a:r>
            <a:endParaRPr lang="en-US" altLang="zh-CN" sz="2800" b="1" dirty="0">
              <a:solidFill>
                <a:srgbClr val="00697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070054D-82A8-E15A-FD17-B60B81A4B924}"/>
              </a:ext>
            </a:extLst>
          </p:cNvPr>
          <p:cNvCxnSpPr/>
          <p:nvPr/>
        </p:nvCxnSpPr>
        <p:spPr>
          <a:xfrm>
            <a:off x="3556101" y="1891436"/>
            <a:ext cx="21602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5F146A1-7CA8-3A67-C2E4-EB55FBF100F2}"/>
              </a:ext>
            </a:extLst>
          </p:cNvPr>
          <p:cNvCxnSpPr/>
          <p:nvPr/>
        </p:nvCxnSpPr>
        <p:spPr>
          <a:xfrm>
            <a:off x="8596661" y="1891436"/>
            <a:ext cx="21602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7F840B7A-8870-5CC1-2B80-5E4BE4AB32EA}"/>
              </a:ext>
            </a:extLst>
          </p:cNvPr>
          <p:cNvSpPr txBox="1"/>
          <p:nvPr/>
        </p:nvSpPr>
        <p:spPr>
          <a:xfrm>
            <a:off x="3484093" y="198063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选题、任务安排及汇报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48EBD2B-ACE9-81A1-63E0-04D16E882524}"/>
              </a:ext>
            </a:extLst>
          </p:cNvPr>
          <p:cNvSpPr txBox="1"/>
          <p:nvPr/>
        </p:nvSpPr>
        <p:spPr>
          <a:xfrm>
            <a:off x="8560657" y="1963444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制作与文献调研</a:t>
            </a:r>
          </a:p>
        </p:txBody>
      </p:sp>
    </p:spTree>
    <p:extLst>
      <p:ext uri="{BB962C8B-B14F-4D97-AF65-F5344CB8AC3E}">
        <p14:creationId xmlns:p14="http://schemas.microsoft.com/office/powerpoint/2010/main" val="3791122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056B6F-5EF5-FF70-EC9A-664A69225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0421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CF24912-570B-4CAF-83A3-3EBAF6CE73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97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6348C1C-96D6-444E-81E6-B207C6F3B04D}"/>
              </a:ext>
            </a:extLst>
          </p:cNvPr>
          <p:cNvGrpSpPr/>
          <p:nvPr/>
        </p:nvGrpSpPr>
        <p:grpSpPr>
          <a:xfrm>
            <a:off x="3579277" y="3447199"/>
            <a:ext cx="5202110" cy="1139338"/>
            <a:chOff x="3815253" y="3111615"/>
            <a:chExt cx="5202110" cy="1139338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2CA1ABD-7896-4DB1-BA2E-E2D04FEF9290}"/>
                </a:ext>
              </a:extLst>
            </p:cNvPr>
            <p:cNvSpPr txBox="1"/>
            <p:nvPr/>
          </p:nvSpPr>
          <p:spPr>
            <a:xfrm>
              <a:off x="4169240" y="3145220"/>
              <a:ext cx="48481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谢谢！ 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FB80FC1-914A-4A18-AD3A-AF864CF1BC61}"/>
                </a:ext>
              </a:extLst>
            </p:cNvPr>
            <p:cNvCxnSpPr/>
            <p:nvPr/>
          </p:nvCxnSpPr>
          <p:spPr>
            <a:xfrm>
              <a:off x="3815253" y="3111615"/>
              <a:ext cx="5044963" cy="0"/>
            </a:xfrm>
            <a:prstGeom prst="line">
              <a:avLst/>
            </a:prstGeom>
            <a:ln>
              <a:solidFill>
                <a:schemeClr val="bg1">
                  <a:alpha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3EE611A-BE9B-44FB-9A5C-3DA7073B5292}"/>
                </a:ext>
              </a:extLst>
            </p:cNvPr>
            <p:cNvCxnSpPr/>
            <p:nvPr/>
          </p:nvCxnSpPr>
          <p:spPr>
            <a:xfrm>
              <a:off x="3831019" y="4250953"/>
              <a:ext cx="5044963" cy="0"/>
            </a:xfrm>
            <a:prstGeom prst="line">
              <a:avLst/>
            </a:prstGeom>
            <a:ln>
              <a:solidFill>
                <a:schemeClr val="bg1">
                  <a:alpha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图片 25" descr="2">
            <a:extLst>
              <a:ext uri="{FF2B5EF4-FFF2-40B4-BE49-F238E27FC236}">
                <a16:creationId xmlns:a16="http://schemas.microsoft.com/office/drawing/2014/main" id="{60CFD606-176D-480A-B702-4B3AA41B430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 contrast="-100000"/>
          </a:blip>
          <a:srcRect/>
          <a:stretch>
            <a:fillRect/>
          </a:stretch>
        </p:blipFill>
        <p:spPr>
          <a:xfrm>
            <a:off x="7773968" y="2840058"/>
            <a:ext cx="875236" cy="596361"/>
          </a:xfrm>
          <a:custGeom>
            <a:avLst/>
            <a:gdLst>
              <a:gd name="connsiteX0" fmla="*/ 145265 w 875236"/>
              <a:gd name="connsiteY0" fmla="*/ 0 h 596361"/>
              <a:gd name="connsiteX1" fmla="*/ 725836 w 875236"/>
              <a:gd name="connsiteY1" fmla="*/ 0 h 596361"/>
              <a:gd name="connsiteX2" fmla="*/ 725836 w 875236"/>
              <a:gd name="connsiteY2" fmla="*/ 235456 h 596361"/>
              <a:gd name="connsiteX3" fmla="*/ 875236 w 875236"/>
              <a:gd name="connsiteY3" fmla="*/ 235456 h 596361"/>
              <a:gd name="connsiteX4" fmla="*/ 875236 w 875236"/>
              <a:gd name="connsiteY4" fmla="*/ 596361 h 596361"/>
              <a:gd name="connsiteX5" fmla="*/ 0 w 875236"/>
              <a:gd name="connsiteY5" fmla="*/ 596361 h 596361"/>
              <a:gd name="connsiteX6" fmla="*/ 0 w 875236"/>
              <a:gd name="connsiteY6" fmla="*/ 162885 h 596361"/>
              <a:gd name="connsiteX7" fmla="*/ 145265 w 875236"/>
              <a:gd name="connsiteY7" fmla="*/ 162885 h 59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5236" h="596361">
                <a:moveTo>
                  <a:pt x="145265" y="0"/>
                </a:moveTo>
                <a:lnTo>
                  <a:pt x="725836" y="0"/>
                </a:lnTo>
                <a:lnTo>
                  <a:pt x="725836" y="235456"/>
                </a:lnTo>
                <a:lnTo>
                  <a:pt x="875236" y="235456"/>
                </a:lnTo>
                <a:lnTo>
                  <a:pt x="875236" y="596361"/>
                </a:lnTo>
                <a:lnTo>
                  <a:pt x="0" y="596361"/>
                </a:lnTo>
                <a:lnTo>
                  <a:pt x="0" y="162885"/>
                </a:lnTo>
                <a:lnTo>
                  <a:pt x="145265" y="162885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8821D44-0968-7938-658C-154310F2A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9" y="440901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76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58DDA94D-CAC7-4BF4-83E0-15B041CC7EE6}"/>
              </a:ext>
            </a:extLst>
          </p:cNvPr>
          <p:cNvSpPr txBox="1"/>
          <p:nvPr/>
        </p:nvSpPr>
        <p:spPr>
          <a:xfrm>
            <a:off x="2527081" y="4104883"/>
            <a:ext cx="172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C5AC35-630E-4BB1-B247-747121ADE407}"/>
              </a:ext>
            </a:extLst>
          </p:cNvPr>
          <p:cNvSpPr txBox="1"/>
          <p:nvPr/>
        </p:nvSpPr>
        <p:spPr>
          <a:xfrm>
            <a:off x="5093410" y="4082043"/>
            <a:ext cx="1550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数据集介绍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97AB3E1-6FF8-4C35-AD5A-4C444F9DAA6E}"/>
              </a:ext>
            </a:extLst>
          </p:cNvPr>
          <p:cNvGrpSpPr/>
          <p:nvPr/>
        </p:nvGrpSpPr>
        <p:grpSpPr>
          <a:xfrm>
            <a:off x="1" y="1935604"/>
            <a:ext cx="12192000" cy="2009832"/>
            <a:chOff x="1" y="2435684"/>
            <a:chExt cx="12192000" cy="20098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D20273F-0A77-4D88-AEA6-367F0AA09500}"/>
                </a:ext>
              </a:extLst>
            </p:cNvPr>
            <p:cNvSpPr/>
            <p:nvPr/>
          </p:nvSpPr>
          <p:spPr>
            <a:xfrm>
              <a:off x="1" y="2435684"/>
              <a:ext cx="12192000" cy="2009832"/>
            </a:xfrm>
            <a:prstGeom prst="rect">
              <a:avLst/>
            </a:prstGeom>
            <a:solidFill>
              <a:srgbClr val="0069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C6BCF5F-1673-4AAB-8A4C-FE0FEEE42C7D}"/>
                </a:ext>
              </a:extLst>
            </p:cNvPr>
            <p:cNvSpPr txBox="1"/>
            <p:nvPr/>
          </p:nvSpPr>
          <p:spPr>
            <a:xfrm>
              <a:off x="6009330" y="3032551"/>
              <a:ext cx="17281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介绍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1293041-1F95-4CEF-95BA-1DFFCC0C2F76}"/>
                </a:ext>
              </a:extLst>
            </p:cNvPr>
            <p:cNvGrpSpPr/>
            <p:nvPr/>
          </p:nvGrpSpPr>
          <p:grpSpPr>
            <a:xfrm>
              <a:off x="4404198" y="2774363"/>
              <a:ext cx="1387002" cy="1380100"/>
              <a:chOff x="646333" y="2310753"/>
              <a:chExt cx="2018020" cy="2007978"/>
            </a:xfrm>
          </p:grpSpPr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E114844-B20B-4D55-8BB6-47A84BA563D1}"/>
                  </a:ext>
                </a:extLst>
              </p:cNvPr>
              <p:cNvSpPr txBox="1"/>
              <p:nvPr/>
            </p:nvSpPr>
            <p:spPr>
              <a:xfrm>
                <a:off x="1154315" y="2871526"/>
                <a:ext cx="1506775" cy="940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01</a:t>
                </a:r>
                <a:endPara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C2A69F82-93F3-4098-9373-A4884C866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46333" y="2310753"/>
                <a:ext cx="2018020" cy="2007978"/>
              </a:xfrm>
              <a:custGeom>
                <a:avLst/>
                <a:gdLst>
                  <a:gd name="connsiteX0" fmla="*/ 1009010 w 2018020"/>
                  <a:gd name="connsiteY0" fmla="*/ 410382 h 2007978"/>
                  <a:gd name="connsiteX1" fmla="*/ 418460 w 2018020"/>
                  <a:gd name="connsiteY1" fmla="*/ 1000932 h 2007978"/>
                  <a:gd name="connsiteX2" fmla="*/ 1009010 w 2018020"/>
                  <a:gd name="connsiteY2" fmla="*/ 1591482 h 2007978"/>
                  <a:gd name="connsiteX3" fmla="*/ 1599560 w 2018020"/>
                  <a:gd name="connsiteY3" fmla="*/ 1000932 h 2007978"/>
                  <a:gd name="connsiteX4" fmla="*/ 1009010 w 2018020"/>
                  <a:gd name="connsiteY4" fmla="*/ 410382 h 2007978"/>
                  <a:gd name="connsiteX5" fmla="*/ 0 w 2018020"/>
                  <a:gd name="connsiteY5" fmla="*/ 0 h 2007978"/>
                  <a:gd name="connsiteX6" fmla="*/ 2018020 w 2018020"/>
                  <a:gd name="connsiteY6" fmla="*/ 0 h 2007978"/>
                  <a:gd name="connsiteX7" fmla="*/ 2018020 w 2018020"/>
                  <a:gd name="connsiteY7" fmla="*/ 2007978 h 2007978"/>
                  <a:gd name="connsiteX8" fmla="*/ 0 w 2018020"/>
                  <a:gd name="connsiteY8" fmla="*/ 2007978 h 2007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020" h="2007978">
                    <a:moveTo>
                      <a:pt x="1009010" y="410382"/>
                    </a:moveTo>
                    <a:cubicBezTo>
                      <a:pt x="682858" y="410382"/>
                      <a:pt x="418460" y="674780"/>
                      <a:pt x="418460" y="1000932"/>
                    </a:cubicBezTo>
                    <a:cubicBezTo>
                      <a:pt x="418460" y="1327084"/>
                      <a:pt x="682858" y="1591482"/>
                      <a:pt x="1009010" y="1591482"/>
                    </a:cubicBezTo>
                    <a:cubicBezTo>
                      <a:pt x="1335162" y="1591482"/>
                      <a:pt x="1599560" y="1327084"/>
                      <a:pt x="1599560" y="1000932"/>
                    </a:cubicBezTo>
                    <a:cubicBezTo>
                      <a:pt x="1599560" y="674780"/>
                      <a:pt x="1335162" y="410382"/>
                      <a:pt x="1009010" y="410382"/>
                    </a:cubicBezTo>
                    <a:close/>
                    <a:moveTo>
                      <a:pt x="0" y="0"/>
                    </a:moveTo>
                    <a:lnTo>
                      <a:pt x="2018020" y="0"/>
                    </a:lnTo>
                    <a:lnTo>
                      <a:pt x="2018020" y="2007978"/>
                    </a:lnTo>
                    <a:lnTo>
                      <a:pt x="0" y="2007978"/>
                    </a:lnTo>
                    <a:close/>
                  </a:path>
                </a:pathLst>
              </a:custGeom>
            </p:spPr>
          </p:pic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C89D241-CA34-4CB0-8833-C369F8468333}"/>
                  </a:ext>
                </a:extLst>
              </p:cNvPr>
              <p:cNvSpPr txBox="1"/>
              <p:nvPr/>
            </p:nvSpPr>
            <p:spPr>
              <a:xfrm>
                <a:off x="4700063" y="4074106"/>
                <a:ext cx="2634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6976"/>
                          </a:solidFill>
                          <a:latin typeface="Cambria Math" panose="02040503050406030204" pitchFamily="18" charset="0"/>
                          <a:sym typeface="Wingdings 2" panose="05020102010507070707" pitchFamily="18" charset="2"/>
                        </a:rPr>
                        <m:t></m:t>
                      </m:r>
                    </m:oMath>
                  </m:oMathPara>
                </a14:m>
                <a:endParaRPr lang="zh-CN" altLang="en-US" sz="2400" dirty="0">
                  <a:solidFill>
                    <a:srgbClr val="006976"/>
                  </a:solidFill>
                </a:endParaRPr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C89D241-CA34-4CB0-8833-C369F8468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063" y="4074106"/>
                <a:ext cx="263406" cy="461665"/>
              </a:xfrm>
              <a:prstGeom prst="rect">
                <a:avLst/>
              </a:prstGeom>
              <a:blipFill>
                <a:blip r:embed="rId4"/>
                <a:stretch>
                  <a:fillRect l="-9302" r="-860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7541754-2527-3496-3C21-0644837F0954}"/>
                  </a:ext>
                </a:extLst>
              </p:cNvPr>
              <p:cNvSpPr txBox="1"/>
              <p:nvPr/>
            </p:nvSpPr>
            <p:spPr>
              <a:xfrm>
                <a:off x="2133734" y="4082042"/>
                <a:ext cx="2634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6976"/>
                          </a:solidFill>
                          <a:latin typeface="Cambria Math" panose="02040503050406030204" pitchFamily="18" charset="0"/>
                          <a:sym typeface="Wingdings 2" panose="05020102010507070707" pitchFamily="18" charset="2"/>
                        </a:rPr>
                        <m:t></m:t>
                      </m:r>
                    </m:oMath>
                  </m:oMathPara>
                </a14:m>
                <a:endParaRPr lang="zh-CN" altLang="en-US" sz="2400" dirty="0">
                  <a:solidFill>
                    <a:srgbClr val="006976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7541754-2527-3496-3C21-0644837F0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734" y="4082042"/>
                <a:ext cx="263406" cy="461665"/>
              </a:xfrm>
              <a:prstGeom prst="rect">
                <a:avLst/>
              </a:prstGeom>
              <a:blipFill>
                <a:blip r:embed="rId5"/>
                <a:stretch>
                  <a:fillRect l="-9302" r="-860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D6B581E-CB80-011D-5196-8E0F72381D6C}"/>
                  </a:ext>
                </a:extLst>
              </p:cNvPr>
              <p:cNvSpPr txBox="1"/>
              <p:nvPr/>
            </p:nvSpPr>
            <p:spPr>
              <a:xfrm>
                <a:off x="7717540" y="4082043"/>
                <a:ext cx="2634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6976"/>
                          </a:solidFill>
                          <a:latin typeface="Cambria Math" panose="02040503050406030204" pitchFamily="18" charset="0"/>
                          <a:sym typeface="Wingdings 2" panose="05020102010507070707" pitchFamily="18" charset="2"/>
                        </a:rPr>
                        <m:t></m:t>
                      </m:r>
                    </m:oMath>
                  </m:oMathPara>
                </a14:m>
                <a:endParaRPr lang="zh-CN" altLang="en-US" sz="2400" dirty="0">
                  <a:solidFill>
                    <a:srgbClr val="006976"/>
                  </a:solidFill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D6B581E-CB80-011D-5196-8E0F72381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540" y="4082043"/>
                <a:ext cx="263406" cy="461665"/>
              </a:xfrm>
              <a:prstGeom prst="rect">
                <a:avLst/>
              </a:prstGeom>
              <a:blipFill>
                <a:blip r:embed="rId6"/>
                <a:stretch>
                  <a:fillRect l="-9302" r="-83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9418D09-1187-6230-703C-D0680E98918B}"/>
              </a:ext>
            </a:extLst>
          </p:cNvPr>
          <p:cNvSpPr txBox="1"/>
          <p:nvPr/>
        </p:nvSpPr>
        <p:spPr>
          <a:xfrm>
            <a:off x="8108106" y="4082043"/>
            <a:ext cx="1550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实验环境</a:t>
            </a:r>
          </a:p>
        </p:txBody>
      </p:sp>
    </p:spTree>
    <p:extLst>
      <p:ext uri="{BB962C8B-B14F-4D97-AF65-F5344CB8AC3E}">
        <p14:creationId xmlns:p14="http://schemas.microsoft.com/office/powerpoint/2010/main" val="2916786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24B151-B91D-4E4C-843D-4761808A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151737"/>
            <a:ext cx="542924" cy="540222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C2A2F7D-B8BD-4231-93CC-26B36BB96C3E}"/>
              </a:ext>
            </a:extLst>
          </p:cNvPr>
          <p:cNvCxnSpPr/>
          <p:nvPr/>
        </p:nvCxnSpPr>
        <p:spPr>
          <a:xfrm>
            <a:off x="342900" y="781050"/>
            <a:ext cx="10800000" cy="0"/>
          </a:xfrm>
          <a:prstGeom prst="line">
            <a:avLst/>
          </a:prstGeom>
          <a:ln w="19050">
            <a:solidFill>
              <a:srgbClr val="006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37FA894-3E8A-47F6-AEC3-EE619941DC1C}"/>
              </a:ext>
            </a:extLst>
          </p:cNvPr>
          <p:cNvSpPr txBox="1"/>
          <p:nvPr/>
        </p:nvSpPr>
        <p:spPr>
          <a:xfrm>
            <a:off x="1066800" y="189837"/>
            <a:ext cx="931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介绍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4C654DA-CDB9-4E96-B23A-7A89033CE95E}"/>
              </a:ext>
            </a:extLst>
          </p:cNvPr>
          <p:cNvCxnSpPr/>
          <p:nvPr/>
        </p:nvCxnSpPr>
        <p:spPr>
          <a:xfrm>
            <a:off x="1998783" y="304799"/>
            <a:ext cx="0" cy="324000"/>
          </a:xfrm>
          <a:prstGeom prst="line">
            <a:avLst/>
          </a:prstGeom>
          <a:ln w="38100">
            <a:solidFill>
              <a:srgbClr val="006976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853A17B-A5E0-4AAE-9EC8-FB3772638A28}"/>
              </a:ext>
            </a:extLst>
          </p:cNvPr>
          <p:cNvSpPr txBox="1"/>
          <p:nvPr/>
        </p:nvSpPr>
        <p:spPr>
          <a:xfrm>
            <a:off x="2170233" y="282170"/>
            <a:ext cx="1847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00697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1600" dirty="0">
              <a:solidFill>
                <a:srgbClr val="006976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2947BE-D553-46A3-8E40-24714FE674D4}"/>
              </a:ext>
            </a:extLst>
          </p:cNvPr>
          <p:cNvSpPr txBox="1"/>
          <p:nvPr/>
        </p:nvSpPr>
        <p:spPr>
          <a:xfrm>
            <a:off x="352426" y="1295567"/>
            <a:ext cx="2582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项目背景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BDAADE-1A4E-4E4C-AA1E-5A3682F7D595}"/>
              </a:ext>
            </a:extLst>
          </p:cNvPr>
          <p:cNvSpPr txBox="1"/>
          <p:nvPr/>
        </p:nvSpPr>
        <p:spPr>
          <a:xfrm>
            <a:off x="352426" y="1815659"/>
            <a:ext cx="7054362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人脸表情识别（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facialexpression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recognition, FER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）是人脸识别技术中的一个重要组成部分，本项目以深度学习技术来对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展开讨论。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227D25-1091-0612-4E8A-E01AE85F89EA}"/>
              </a:ext>
            </a:extLst>
          </p:cNvPr>
          <p:cNvSpPr txBox="1"/>
          <p:nvPr/>
        </p:nvSpPr>
        <p:spPr>
          <a:xfrm>
            <a:off x="352426" y="2651543"/>
            <a:ext cx="2582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数据集介绍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4E0BD9-A71F-5DA3-844E-85E197795E49}"/>
              </a:ext>
            </a:extLst>
          </p:cNvPr>
          <p:cNvSpPr txBox="1"/>
          <p:nvPr/>
        </p:nvSpPr>
        <p:spPr>
          <a:xfrm>
            <a:off x="352426" y="5349210"/>
            <a:ext cx="1507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实验环境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ABAA15B-59E7-939D-6845-8656E2D65205}"/>
              </a:ext>
            </a:extLst>
          </p:cNvPr>
          <p:cNvSpPr txBox="1"/>
          <p:nvPr/>
        </p:nvSpPr>
        <p:spPr>
          <a:xfrm>
            <a:off x="352426" y="3071965"/>
            <a:ext cx="7054362" cy="2217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项目先后在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个有代表性的数据集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Jaffe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CK+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FER2013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展开了实验。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Jaffe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[1]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名日本女性模特组成的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种面部表情，共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213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幅图像。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CK+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[2]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来自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123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个不同主题的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593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个视频序列，共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327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幅图像。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FER2013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[3]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：来自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Kaggle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比赛，任务是根据面部表情，将每张脸分为七个类别之一（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0=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愤怒，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1=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厌恶，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2=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恐惧，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3=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快乐，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4=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悲伤，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5=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惊讶，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6=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中立）。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56B3A-6D9C-949F-59EB-34A1B02B8187}"/>
              </a:ext>
            </a:extLst>
          </p:cNvPr>
          <p:cNvSpPr txBox="1"/>
          <p:nvPr/>
        </p:nvSpPr>
        <p:spPr>
          <a:xfrm>
            <a:off x="352426" y="5870269"/>
            <a:ext cx="11564462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深度学习框架：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tensorflow-gpu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显卡：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RTX3070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6D2A6B0-486D-01DA-F275-A0CBCE2D3E1F}"/>
              </a:ext>
            </a:extLst>
          </p:cNvPr>
          <p:cNvGrpSpPr/>
          <p:nvPr/>
        </p:nvGrpSpPr>
        <p:grpSpPr>
          <a:xfrm>
            <a:off x="8473858" y="870142"/>
            <a:ext cx="2582862" cy="5438563"/>
            <a:chOff x="7960291" y="873806"/>
            <a:chExt cx="2582862" cy="5438563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B3C6ABA-FE01-CA42-6DFA-B3332EFC553C}"/>
                </a:ext>
              </a:extLst>
            </p:cNvPr>
            <p:cNvGrpSpPr/>
            <p:nvPr/>
          </p:nvGrpSpPr>
          <p:grpSpPr>
            <a:xfrm>
              <a:off x="7960291" y="1187374"/>
              <a:ext cx="2582862" cy="5124995"/>
              <a:chOff x="8486384" y="799067"/>
              <a:chExt cx="2582862" cy="5124995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D3276326-ECDE-B56F-2CF0-33488F886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88443" y="3977399"/>
                <a:ext cx="2580803" cy="1946663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20BCFBE4-FF08-ABB1-F7D7-9BDFFE188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88443" y="2880601"/>
                <a:ext cx="2580803" cy="929908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CAC9CE1F-D8F3-9886-ECA7-C6C5F922D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86384" y="799067"/>
                <a:ext cx="2582862" cy="1874854"/>
              </a:xfrm>
              <a:prstGeom prst="rect">
                <a:avLst/>
              </a:prstGeom>
            </p:spPr>
          </p:pic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03D654C-AC2C-B0E9-C3F5-76DFC59E05E1}"/>
                </a:ext>
              </a:extLst>
            </p:cNvPr>
            <p:cNvSpPr txBox="1"/>
            <p:nvPr/>
          </p:nvSpPr>
          <p:spPr>
            <a:xfrm>
              <a:off x="8880955" y="873806"/>
              <a:ext cx="6701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Jaffe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B48372F-39A1-8BC2-1191-4866EE133167}"/>
                </a:ext>
              </a:extLst>
            </p:cNvPr>
            <p:cNvSpPr txBox="1"/>
            <p:nvPr/>
          </p:nvSpPr>
          <p:spPr>
            <a:xfrm>
              <a:off x="8998070" y="3031575"/>
              <a:ext cx="6344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CK+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BFD5900-4B73-D4D7-BC6E-8AE22E40DD13}"/>
                </a:ext>
              </a:extLst>
            </p:cNvPr>
            <p:cNvSpPr txBox="1"/>
            <p:nvPr/>
          </p:nvSpPr>
          <p:spPr>
            <a:xfrm>
              <a:off x="8880955" y="4128373"/>
              <a:ext cx="1265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FER2013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5056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58DDA94D-CAC7-4BF4-83E0-15B041CC7EE6}"/>
              </a:ext>
            </a:extLst>
          </p:cNvPr>
          <p:cNvSpPr txBox="1"/>
          <p:nvPr/>
        </p:nvSpPr>
        <p:spPr>
          <a:xfrm>
            <a:off x="4431711" y="4069961"/>
            <a:ext cx="172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基于</a:t>
            </a:r>
            <a:r>
              <a:rPr lang="en-US" altLang="zh-CN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VGG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C5AC35-630E-4BB1-B247-747121ADE407}"/>
              </a:ext>
            </a:extLst>
          </p:cNvPr>
          <p:cNvSpPr txBox="1"/>
          <p:nvPr/>
        </p:nvSpPr>
        <p:spPr>
          <a:xfrm>
            <a:off x="7060569" y="4084606"/>
            <a:ext cx="263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基于</a:t>
            </a:r>
            <a:r>
              <a:rPr lang="en-US" altLang="zh-CN" sz="20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GoogLeNet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57CAE8-07E0-43CF-B639-E9C42920F466}"/>
              </a:ext>
            </a:extLst>
          </p:cNvPr>
          <p:cNvSpPr txBox="1"/>
          <p:nvPr/>
        </p:nvSpPr>
        <p:spPr>
          <a:xfrm>
            <a:off x="4428446" y="4632643"/>
            <a:ext cx="2639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混合架构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4870EF2-8D3D-4EF6-B592-6F5C3D2311EA}"/>
              </a:ext>
            </a:extLst>
          </p:cNvPr>
          <p:cNvSpPr txBox="1"/>
          <p:nvPr/>
        </p:nvSpPr>
        <p:spPr>
          <a:xfrm>
            <a:off x="7041520" y="4647288"/>
            <a:ext cx="2235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结果对比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97AB3E1-6FF8-4C35-AD5A-4C444F9DAA6E}"/>
              </a:ext>
            </a:extLst>
          </p:cNvPr>
          <p:cNvGrpSpPr/>
          <p:nvPr/>
        </p:nvGrpSpPr>
        <p:grpSpPr>
          <a:xfrm>
            <a:off x="1" y="1935604"/>
            <a:ext cx="12192000" cy="2009832"/>
            <a:chOff x="1" y="2435684"/>
            <a:chExt cx="12192000" cy="20098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D20273F-0A77-4D88-AEA6-367F0AA09500}"/>
                </a:ext>
              </a:extLst>
            </p:cNvPr>
            <p:cNvSpPr/>
            <p:nvPr/>
          </p:nvSpPr>
          <p:spPr>
            <a:xfrm>
              <a:off x="1" y="2435684"/>
              <a:ext cx="12192000" cy="2009832"/>
            </a:xfrm>
            <a:prstGeom prst="rect">
              <a:avLst/>
            </a:prstGeom>
            <a:solidFill>
              <a:srgbClr val="0069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C6BCF5F-1673-4AAB-8A4C-FE0FEEE42C7D}"/>
                </a:ext>
              </a:extLst>
            </p:cNvPr>
            <p:cNvSpPr txBox="1"/>
            <p:nvPr/>
          </p:nvSpPr>
          <p:spPr>
            <a:xfrm>
              <a:off x="6009330" y="3032551"/>
              <a:ext cx="45187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模型架构设计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1293041-1F95-4CEF-95BA-1DFFCC0C2F76}"/>
                </a:ext>
              </a:extLst>
            </p:cNvPr>
            <p:cNvGrpSpPr/>
            <p:nvPr/>
          </p:nvGrpSpPr>
          <p:grpSpPr>
            <a:xfrm>
              <a:off x="4404198" y="2774363"/>
              <a:ext cx="1387002" cy="1380100"/>
              <a:chOff x="646333" y="2310753"/>
              <a:chExt cx="2018020" cy="2007978"/>
            </a:xfrm>
          </p:grpSpPr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E114844-B20B-4D55-8BB6-47A84BA563D1}"/>
                  </a:ext>
                </a:extLst>
              </p:cNvPr>
              <p:cNvSpPr txBox="1"/>
              <p:nvPr/>
            </p:nvSpPr>
            <p:spPr>
              <a:xfrm>
                <a:off x="1154315" y="2871526"/>
                <a:ext cx="1506775" cy="940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02</a:t>
                </a:r>
                <a:endPara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C2A69F82-93F3-4098-9373-A4884C866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46333" y="2310753"/>
                <a:ext cx="2018020" cy="2007978"/>
              </a:xfrm>
              <a:custGeom>
                <a:avLst/>
                <a:gdLst>
                  <a:gd name="connsiteX0" fmla="*/ 1009010 w 2018020"/>
                  <a:gd name="connsiteY0" fmla="*/ 410382 h 2007978"/>
                  <a:gd name="connsiteX1" fmla="*/ 418460 w 2018020"/>
                  <a:gd name="connsiteY1" fmla="*/ 1000932 h 2007978"/>
                  <a:gd name="connsiteX2" fmla="*/ 1009010 w 2018020"/>
                  <a:gd name="connsiteY2" fmla="*/ 1591482 h 2007978"/>
                  <a:gd name="connsiteX3" fmla="*/ 1599560 w 2018020"/>
                  <a:gd name="connsiteY3" fmla="*/ 1000932 h 2007978"/>
                  <a:gd name="connsiteX4" fmla="*/ 1009010 w 2018020"/>
                  <a:gd name="connsiteY4" fmla="*/ 410382 h 2007978"/>
                  <a:gd name="connsiteX5" fmla="*/ 0 w 2018020"/>
                  <a:gd name="connsiteY5" fmla="*/ 0 h 2007978"/>
                  <a:gd name="connsiteX6" fmla="*/ 2018020 w 2018020"/>
                  <a:gd name="connsiteY6" fmla="*/ 0 h 2007978"/>
                  <a:gd name="connsiteX7" fmla="*/ 2018020 w 2018020"/>
                  <a:gd name="connsiteY7" fmla="*/ 2007978 h 2007978"/>
                  <a:gd name="connsiteX8" fmla="*/ 0 w 2018020"/>
                  <a:gd name="connsiteY8" fmla="*/ 2007978 h 2007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020" h="2007978">
                    <a:moveTo>
                      <a:pt x="1009010" y="410382"/>
                    </a:moveTo>
                    <a:cubicBezTo>
                      <a:pt x="682858" y="410382"/>
                      <a:pt x="418460" y="674780"/>
                      <a:pt x="418460" y="1000932"/>
                    </a:cubicBezTo>
                    <a:cubicBezTo>
                      <a:pt x="418460" y="1327084"/>
                      <a:pt x="682858" y="1591482"/>
                      <a:pt x="1009010" y="1591482"/>
                    </a:cubicBezTo>
                    <a:cubicBezTo>
                      <a:pt x="1335162" y="1591482"/>
                      <a:pt x="1599560" y="1327084"/>
                      <a:pt x="1599560" y="1000932"/>
                    </a:cubicBezTo>
                    <a:cubicBezTo>
                      <a:pt x="1599560" y="674780"/>
                      <a:pt x="1335162" y="410382"/>
                      <a:pt x="1009010" y="410382"/>
                    </a:cubicBezTo>
                    <a:close/>
                    <a:moveTo>
                      <a:pt x="0" y="0"/>
                    </a:moveTo>
                    <a:lnTo>
                      <a:pt x="2018020" y="0"/>
                    </a:lnTo>
                    <a:lnTo>
                      <a:pt x="2018020" y="2007978"/>
                    </a:lnTo>
                    <a:lnTo>
                      <a:pt x="0" y="2007978"/>
                    </a:lnTo>
                    <a:close/>
                  </a:path>
                </a:pathLst>
              </a:cu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15AC3E-ECF9-4634-8B25-9CC4D9F3B8C1}"/>
                  </a:ext>
                </a:extLst>
              </p:cNvPr>
              <p:cNvSpPr txBox="1"/>
              <p:nvPr/>
            </p:nvSpPr>
            <p:spPr>
              <a:xfrm>
                <a:off x="3981865" y="4055673"/>
                <a:ext cx="2634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6976"/>
                          </a:solidFill>
                          <a:latin typeface="Cambria Math" panose="02040503050406030204" pitchFamily="18" charset="0"/>
                          <a:sym typeface="Wingdings 2" panose="05020102010507070707" pitchFamily="18" charset="2"/>
                        </a:rPr>
                        <m:t></m:t>
                      </m:r>
                    </m:oMath>
                  </m:oMathPara>
                </a14:m>
                <a:endParaRPr lang="zh-CN" altLang="en-US" sz="2400" dirty="0">
                  <a:solidFill>
                    <a:srgbClr val="006976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15AC3E-ECF9-4634-8B25-9CC4D9F3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865" y="4055673"/>
                <a:ext cx="263406" cy="461665"/>
              </a:xfrm>
              <a:prstGeom prst="rect">
                <a:avLst/>
              </a:prstGeom>
              <a:blipFill>
                <a:blip r:embed="rId4"/>
                <a:stretch>
                  <a:fillRect l="-9302" r="-860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57C2766-20C5-4E56-B9FB-89E9F309A28D}"/>
                  </a:ext>
                </a:extLst>
              </p:cNvPr>
              <p:cNvSpPr txBox="1"/>
              <p:nvPr/>
            </p:nvSpPr>
            <p:spPr>
              <a:xfrm>
                <a:off x="3979922" y="4631036"/>
                <a:ext cx="2634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6976"/>
                          </a:solidFill>
                          <a:latin typeface="Cambria Math" panose="02040503050406030204" pitchFamily="18" charset="0"/>
                          <a:sym typeface="Wingdings 2" panose="05020102010507070707" pitchFamily="18" charset="2"/>
                        </a:rPr>
                        <m:t></m:t>
                      </m:r>
                    </m:oMath>
                  </m:oMathPara>
                </a14:m>
                <a:endParaRPr lang="zh-CN" altLang="en-US" sz="2400" dirty="0">
                  <a:solidFill>
                    <a:srgbClr val="006976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57C2766-20C5-4E56-B9FB-89E9F309A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922" y="4631036"/>
                <a:ext cx="263406" cy="461665"/>
              </a:xfrm>
              <a:prstGeom prst="rect">
                <a:avLst/>
              </a:prstGeom>
              <a:blipFill>
                <a:blip r:embed="rId5"/>
                <a:stretch>
                  <a:fillRect l="-11628" r="-83721"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C89D241-CA34-4CB0-8833-C369F8468333}"/>
                  </a:ext>
                </a:extLst>
              </p:cNvPr>
              <p:cNvSpPr txBox="1"/>
              <p:nvPr/>
            </p:nvSpPr>
            <p:spPr>
              <a:xfrm>
                <a:off x="6639261" y="4051268"/>
                <a:ext cx="2634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6976"/>
                          </a:solidFill>
                          <a:latin typeface="Cambria Math" panose="02040503050406030204" pitchFamily="18" charset="0"/>
                          <a:sym typeface="Wingdings 2" panose="05020102010507070707" pitchFamily="18" charset="2"/>
                        </a:rPr>
                        <m:t></m:t>
                      </m:r>
                    </m:oMath>
                  </m:oMathPara>
                </a14:m>
                <a:endParaRPr lang="zh-CN" altLang="en-US" sz="2400" dirty="0">
                  <a:solidFill>
                    <a:srgbClr val="006976"/>
                  </a:solidFill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C89D241-CA34-4CB0-8833-C369F8468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261" y="4051268"/>
                <a:ext cx="263406" cy="461665"/>
              </a:xfrm>
              <a:prstGeom prst="rect">
                <a:avLst/>
              </a:prstGeom>
              <a:blipFill>
                <a:blip r:embed="rId6"/>
                <a:stretch>
                  <a:fillRect l="-9302" r="-86047"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E6C5D8F-3F86-4AFE-9BE0-D60EC37DF4D7}"/>
                  </a:ext>
                </a:extLst>
              </p:cNvPr>
              <p:cNvSpPr txBox="1"/>
              <p:nvPr/>
            </p:nvSpPr>
            <p:spPr>
              <a:xfrm>
                <a:off x="6637318" y="4626631"/>
                <a:ext cx="2634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6976"/>
                          </a:solidFill>
                          <a:latin typeface="Cambria Math" panose="02040503050406030204" pitchFamily="18" charset="0"/>
                          <a:sym typeface="Wingdings 2" panose="05020102010507070707" pitchFamily="18" charset="2"/>
                        </a:rPr>
                        <m:t></m:t>
                      </m:r>
                    </m:oMath>
                  </m:oMathPara>
                </a14:m>
                <a:endParaRPr lang="zh-CN" altLang="en-US" sz="2400" dirty="0">
                  <a:solidFill>
                    <a:srgbClr val="006976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E6C5D8F-3F86-4AFE-9BE0-D60EC37DF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318" y="4626631"/>
                <a:ext cx="263406" cy="461665"/>
              </a:xfrm>
              <a:prstGeom prst="rect">
                <a:avLst/>
              </a:prstGeom>
              <a:blipFill>
                <a:blip r:embed="rId7"/>
                <a:stretch>
                  <a:fillRect l="-11628" r="-83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236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24B151-B91D-4E4C-843D-4761808A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151737"/>
            <a:ext cx="542924" cy="540222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C2A2F7D-B8BD-4231-93CC-26B36BB96C3E}"/>
              </a:ext>
            </a:extLst>
          </p:cNvPr>
          <p:cNvCxnSpPr/>
          <p:nvPr/>
        </p:nvCxnSpPr>
        <p:spPr>
          <a:xfrm>
            <a:off x="342900" y="781050"/>
            <a:ext cx="10800000" cy="0"/>
          </a:xfrm>
          <a:prstGeom prst="line">
            <a:avLst/>
          </a:prstGeom>
          <a:ln w="19050">
            <a:solidFill>
              <a:srgbClr val="006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37FA894-3E8A-47F6-AEC3-EE619941DC1C}"/>
              </a:ext>
            </a:extLst>
          </p:cNvPr>
          <p:cNvSpPr txBox="1"/>
          <p:nvPr/>
        </p:nvSpPr>
        <p:spPr>
          <a:xfrm>
            <a:off x="1066800" y="189837"/>
            <a:ext cx="194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基于</a:t>
            </a: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VGG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9EF3AA-9862-8C1D-95B3-1A282E2DFAEF}"/>
              </a:ext>
            </a:extLst>
          </p:cNvPr>
          <p:cNvGrpSpPr/>
          <p:nvPr/>
        </p:nvGrpSpPr>
        <p:grpSpPr>
          <a:xfrm>
            <a:off x="2935288" y="252041"/>
            <a:ext cx="1648987" cy="346629"/>
            <a:chOff x="1998783" y="282170"/>
            <a:chExt cx="1648987" cy="346629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4C654DA-CDB9-4E96-B23A-7A89033CE95E}"/>
                </a:ext>
              </a:extLst>
            </p:cNvPr>
            <p:cNvCxnSpPr/>
            <p:nvPr/>
          </p:nvCxnSpPr>
          <p:spPr>
            <a:xfrm>
              <a:off x="1998783" y="304799"/>
              <a:ext cx="0" cy="324000"/>
            </a:xfrm>
            <a:prstGeom prst="line">
              <a:avLst/>
            </a:prstGeom>
            <a:ln w="38100">
              <a:solidFill>
                <a:srgbClr val="006976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53A17B-A5E0-4AAE-9EC8-FB3772638A28}"/>
                </a:ext>
              </a:extLst>
            </p:cNvPr>
            <p:cNvSpPr txBox="1"/>
            <p:nvPr/>
          </p:nvSpPr>
          <p:spPr>
            <a:xfrm>
              <a:off x="2170234" y="282170"/>
              <a:ext cx="14775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rgbClr val="00697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VGG-based</a:t>
              </a:r>
              <a:endParaRPr lang="zh-CN" altLang="en-US" sz="1600" dirty="0">
                <a:solidFill>
                  <a:srgbClr val="00697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72947BE-D553-46A3-8E40-24714FE674D4}"/>
              </a:ext>
            </a:extLst>
          </p:cNvPr>
          <p:cNvSpPr txBox="1"/>
          <p:nvPr/>
        </p:nvSpPr>
        <p:spPr>
          <a:xfrm>
            <a:off x="352426" y="1295567"/>
            <a:ext cx="2582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VGG</a:t>
            </a:r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思路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BDAADE-1A4E-4E4C-AA1E-5A3682F7D595}"/>
              </a:ext>
            </a:extLst>
          </p:cNvPr>
          <p:cNvSpPr txBox="1"/>
          <p:nvPr/>
        </p:nvSpPr>
        <p:spPr>
          <a:xfrm>
            <a:off x="352426" y="1815659"/>
            <a:ext cx="5336492" cy="185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Very deep convolutional networks for large-scale image recognition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[4]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的结构如右上图所示，其特点可以归纳为两点：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全部采用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3x3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的卷积核。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层数越深，所需的卷积核数量越多。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4E0BD9-A71F-5DA3-844E-85E197795E49}"/>
              </a:ext>
            </a:extLst>
          </p:cNvPr>
          <p:cNvSpPr txBox="1"/>
          <p:nvPr/>
        </p:nvSpPr>
        <p:spPr>
          <a:xfrm>
            <a:off x="352426" y="3731839"/>
            <a:ext cx="2323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模型设计</a:t>
            </a:r>
            <a:r>
              <a:rPr lang="en-US" altLang="zh-CN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v1</a:t>
            </a:r>
            <a:endParaRPr lang="zh-CN" altLang="en-US" sz="2400" b="1" dirty="0">
              <a:solidFill>
                <a:srgbClr val="00697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56B3A-6D9C-949F-59EB-34A1B02B8187}"/>
              </a:ext>
            </a:extLst>
          </p:cNvPr>
          <p:cNvSpPr txBox="1"/>
          <p:nvPr/>
        </p:nvSpPr>
        <p:spPr>
          <a:xfrm>
            <a:off x="352426" y="4251931"/>
            <a:ext cx="5336492" cy="2938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参考该文论的设计思路，我们设计的第一个网络架构的主要特点如下：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block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由两个的卷积层（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均为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3x3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）、一个最大池化层组成。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随着网络层数增加，卷积核的数量呈二次方增长（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32-&gt;64-&gt;128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）。</a:t>
            </a:r>
          </a:p>
          <a:p>
            <a:pPr>
              <a:lnSpc>
                <a:spcPct val="13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F525803-8159-974F-F3D2-D2922E941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40445"/>
            <a:ext cx="4719627" cy="299835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48142C7-86DC-7A68-0DDB-9DA1ECDDB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18" y="3687368"/>
            <a:ext cx="6369274" cy="306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33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24B151-B91D-4E4C-843D-4761808A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151737"/>
            <a:ext cx="542924" cy="540222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C2A2F7D-B8BD-4231-93CC-26B36BB96C3E}"/>
              </a:ext>
            </a:extLst>
          </p:cNvPr>
          <p:cNvCxnSpPr/>
          <p:nvPr/>
        </p:nvCxnSpPr>
        <p:spPr>
          <a:xfrm>
            <a:off x="342900" y="781050"/>
            <a:ext cx="10800000" cy="0"/>
          </a:xfrm>
          <a:prstGeom prst="line">
            <a:avLst/>
          </a:prstGeom>
          <a:ln w="19050">
            <a:solidFill>
              <a:srgbClr val="006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37FA894-3E8A-47F6-AEC3-EE619941DC1C}"/>
              </a:ext>
            </a:extLst>
          </p:cNvPr>
          <p:cNvSpPr txBox="1"/>
          <p:nvPr/>
        </p:nvSpPr>
        <p:spPr>
          <a:xfrm>
            <a:off x="1066799" y="189837"/>
            <a:ext cx="3124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基于</a:t>
            </a:r>
            <a:r>
              <a:rPr lang="en-US" altLang="zh-CN" sz="28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GoogLeNet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9EF3AA-9862-8C1D-95B3-1A282E2DFAEF}"/>
              </a:ext>
            </a:extLst>
          </p:cNvPr>
          <p:cNvGrpSpPr/>
          <p:nvPr/>
        </p:nvGrpSpPr>
        <p:grpSpPr>
          <a:xfrm>
            <a:off x="4191510" y="278132"/>
            <a:ext cx="2019043" cy="346629"/>
            <a:chOff x="1998783" y="282170"/>
            <a:chExt cx="2019043" cy="346629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4C654DA-CDB9-4E96-B23A-7A89033CE95E}"/>
                </a:ext>
              </a:extLst>
            </p:cNvPr>
            <p:cNvCxnSpPr/>
            <p:nvPr/>
          </p:nvCxnSpPr>
          <p:spPr>
            <a:xfrm>
              <a:off x="1998783" y="304799"/>
              <a:ext cx="0" cy="324000"/>
            </a:xfrm>
            <a:prstGeom prst="line">
              <a:avLst/>
            </a:prstGeom>
            <a:ln w="38100">
              <a:solidFill>
                <a:srgbClr val="006976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53A17B-A5E0-4AAE-9EC8-FB3772638A28}"/>
                </a:ext>
              </a:extLst>
            </p:cNvPr>
            <p:cNvSpPr txBox="1"/>
            <p:nvPr/>
          </p:nvSpPr>
          <p:spPr>
            <a:xfrm>
              <a:off x="2170233" y="282170"/>
              <a:ext cx="18475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 err="1">
                  <a:solidFill>
                    <a:srgbClr val="00697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GoogLeNet</a:t>
              </a:r>
              <a:r>
                <a:rPr lang="en-US" altLang="zh-CN" sz="1600" dirty="0">
                  <a:solidFill>
                    <a:srgbClr val="00697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-based</a:t>
              </a:r>
              <a:endParaRPr lang="zh-CN" altLang="en-US" sz="1600" dirty="0">
                <a:solidFill>
                  <a:srgbClr val="00697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72947BE-D553-46A3-8E40-24714FE674D4}"/>
              </a:ext>
            </a:extLst>
          </p:cNvPr>
          <p:cNvSpPr txBox="1"/>
          <p:nvPr/>
        </p:nvSpPr>
        <p:spPr>
          <a:xfrm>
            <a:off x="352426" y="1295567"/>
            <a:ext cx="2582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GoogLeNet</a:t>
            </a:r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思路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BDAADE-1A4E-4E4C-AA1E-5A3682F7D595}"/>
              </a:ext>
            </a:extLst>
          </p:cNvPr>
          <p:cNvSpPr txBox="1"/>
          <p:nvPr/>
        </p:nvSpPr>
        <p:spPr>
          <a:xfrm>
            <a:off x="352426" y="1815659"/>
            <a:ext cx="5336492" cy="2577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Going deeper with convolutions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[5]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的结构如右上图所示，其特点可以归纳为两点：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设计不同尺度的卷积核，包括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1x1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3x3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5x5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(a)-&gt;(b)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图，作者在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3x3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5x5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的卷积核前使用了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1x1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的卷积核，能够有效的降维并增加非线性。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4E0BD9-A71F-5DA3-844E-85E197795E49}"/>
              </a:ext>
            </a:extLst>
          </p:cNvPr>
          <p:cNvSpPr txBox="1"/>
          <p:nvPr/>
        </p:nvSpPr>
        <p:spPr>
          <a:xfrm>
            <a:off x="352426" y="3731839"/>
            <a:ext cx="2323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模型设计</a:t>
            </a:r>
            <a:r>
              <a:rPr lang="en-US" altLang="zh-CN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v2</a:t>
            </a:r>
            <a:endParaRPr lang="zh-CN" altLang="en-US" sz="2400" b="1" dirty="0">
              <a:solidFill>
                <a:srgbClr val="00697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56B3A-6D9C-949F-59EB-34A1B02B8187}"/>
              </a:ext>
            </a:extLst>
          </p:cNvPr>
          <p:cNvSpPr txBox="1"/>
          <p:nvPr/>
        </p:nvSpPr>
        <p:spPr>
          <a:xfrm>
            <a:off x="352426" y="4251931"/>
            <a:ext cx="5336492" cy="185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我们设计的第二个网络架构做了如下修改：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将纯粹的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3x3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卷积核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替换为由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3x3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5x5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组成的多尺度卷积核。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5x5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卷积核之前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1x1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卷积核来对输入图像降维和非线性化表示。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4D2627D-D51C-F775-F5FB-5F39179DD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928" y="1406609"/>
            <a:ext cx="6425264" cy="22807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7D5CDF9-C6BD-8293-7179-CE6489BF2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09" y="3671122"/>
            <a:ext cx="6071583" cy="318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56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24B151-B91D-4E4C-843D-4761808A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151737"/>
            <a:ext cx="542924" cy="540222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C2A2F7D-B8BD-4231-93CC-26B36BB96C3E}"/>
              </a:ext>
            </a:extLst>
          </p:cNvPr>
          <p:cNvCxnSpPr/>
          <p:nvPr/>
        </p:nvCxnSpPr>
        <p:spPr>
          <a:xfrm>
            <a:off x="342900" y="781050"/>
            <a:ext cx="10800000" cy="0"/>
          </a:xfrm>
          <a:prstGeom prst="line">
            <a:avLst/>
          </a:prstGeom>
          <a:ln w="19050">
            <a:solidFill>
              <a:srgbClr val="006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37FA894-3E8A-47F6-AEC3-EE619941DC1C}"/>
              </a:ext>
            </a:extLst>
          </p:cNvPr>
          <p:cNvSpPr txBox="1"/>
          <p:nvPr/>
        </p:nvSpPr>
        <p:spPr>
          <a:xfrm>
            <a:off x="1066799" y="189837"/>
            <a:ext cx="3124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混合架构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9EF3AA-9862-8C1D-95B3-1A282E2DFAEF}"/>
              </a:ext>
            </a:extLst>
          </p:cNvPr>
          <p:cNvGrpSpPr/>
          <p:nvPr/>
        </p:nvGrpSpPr>
        <p:grpSpPr>
          <a:xfrm>
            <a:off x="2798431" y="278132"/>
            <a:ext cx="2019043" cy="584775"/>
            <a:chOff x="1998783" y="282170"/>
            <a:chExt cx="2019043" cy="584775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4C654DA-CDB9-4E96-B23A-7A89033CE95E}"/>
                </a:ext>
              </a:extLst>
            </p:cNvPr>
            <p:cNvCxnSpPr/>
            <p:nvPr/>
          </p:nvCxnSpPr>
          <p:spPr>
            <a:xfrm>
              <a:off x="1998783" y="304799"/>
              <a:ext cx="0" cy="324000"/>
            </a:xfrm>
            <a:prstGeom prst="line">
              <a:avLst/>
            </a:prstGeom>
            <a:ln w="38100">
              <a:solidFill>
                <a:srgbClr val="006976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53A17B-A5E0-4AAE-9EC8-FB3772638A28}"/>
                </a:ext>
              </a:extLst>
            </p:cNvPr>
            <p:cNvSpPr txBox="1"/>
            <p:nvPr/>
          </p:nvSpPr>
          <p:spPr>
            <a:xfrm>
              <a:off x="2170233" y="282170"/>
              <a:ext cx="18475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rgbClr val="00697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Hybrid architecture</a:t>
              </a:r>
            </a:p>
            <a:p>
              <a:pPr algn="dist"/>
              <a:endParaRPr lang="zh-CN" altLang="en-US" sz="1600" dirty="0">
                <a:solidFill>
                  <a:srgbClr val="00697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72947BE-D553-46A3-8E40-24714FE674D4}"/>
              </a:ext>
            </a:extLst>
          </p:cNvPr>
          <p:cNvSpPr txBox="1"/>
          <p:nvPr/>
        </p:nvSpPr>
        <p:spPr>
          <a:xfrm>
            <a:off x="352426" y="1295567"/>
            <a:ext cx="2582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2018CVRP</a:t>
            </a:r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思路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BDAADE-1A4E-4E4C-AA1E-5A3682F7D595}"/>
              </a:ext>
            </a:extLst>
          </p:cNvPr>
          <p:cNvSpPr txBox="1"/>
          <p:nvPr/>
        </p:nvSpPr>
        <p:spPr>
          <a:xfrm>
            <a:off x="352426" y="1815659"/>
            <a:ext cx="5336492" cy="2938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 Compact Deep Learning Model for Robust Facial Expression Recognition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[6]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的结构如右上图所示，其特点可以归纳为两点：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除了用于多分类的激活函数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softmax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，其余均采用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PReLU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作为激活函数。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block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的卷积核个数保持不变，为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4E0BD9-A71F-5DA3-844E-85E197795E49}"/>
              </a:ext>
            </a:extLst>
          </p:cNvPr>
          <p:cNvSpPr txBox="1"/>
          <p:nvPr/>
        </p:nvSpPr>
        <p:spPr>
          <a:xfrm>
            <a:off x="342900" y="4059028"/>
            <a:ext cx="2323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模型设计</a:t>
            </a:r>
            <a:r>
              <a:rPr lang="en-US" altLang="zh-CN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v3</a:t>
            </a:r>
            <a:endParaRPr lang="zh-CN" altLang="en-US" sz="2400" b="1" dirty="0">
              <a:solidFill>
                <a:srgbClr val="00697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56B3A-6D9C-949F-59EB-34A1B02B8187}"/>
              </a:ext>
            </a:extLst>
          </p:cNvPr>
          <p:cNvSpPr txBox="1"/>
          <p:nvPr/>
        </p:nvSpPr>
        <p:spPr>
          <a:xfrm>
            <a:off x="342900" y="4579120"/>
            <a:ext cx="5336492" cy="185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我们设计的最终网络架构如下：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"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卷积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池化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"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"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多尺度卷积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"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block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的卷积核个数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保持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64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将卷积层和池化层的激活函数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ReLU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替换为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PReLU</a:t>
            </a:r>
            <a:r>
              <a:rPr lang="en-US" altLang="zh-CN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[7]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4C68A94-821F-B7BB-BD9B-E9E173935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425" y="1189915"/>
            <a:ext cx="6301768" cy="220505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9CFA290-A13A-D737-2925-22A9A7137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159" y="3681381"/>
            <a:ext cx="6726107" cy="310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68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24B151-B91D-4E4C-843D-4761808A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151737"/>
            <a:ext cx="542924" cy="540222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C2A2F7D-B8BD-4231-93CC-26B36BB96C3E}"/>
              </a:ext>
            </a:extLst>
          </p:cNvPr>
          <p:cNvCxnSpPr/>
          <p:nvPr/>
        </p:nvCxnSpPr>
        <p:spPr>
          <a:xfrm>
            <a:off x="342900" y="781050"/>
            <a:ext cx="10800000" cy="0"/>
          </a:xfrm>
          <a:prstGeom prst="line">
            <a:avLst/>
          </a:prstGeom>
          <a:ln w="19050">
            <a:solidFill>
              <a:srgbClr val="006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37FA894-3E8A-47F6-AEC3-EE619941DC1C}"/>
              </a:ext>
            </a:extLst>
          </p:cNvPr>
          <p:cNvSpPr txBox="1"/>
          <p:nvPr/>
        </p:nvSpPr>
        <p:spPr>
          <a:xfrm>
            <a:off x="1066799" y="189837"/>
            <a:ext cx="3124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结果对比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9EF3AA-9862-8C1D-95B3-1A282E2DFAEF}"/>
              </a:ext>
            </a:extLst>
          </p:cNvPr>
          <p:cNvGrpSpPr/>
          <p:nvPr/>
        </p:nvGrpSpPr>
        <p:grpSpPr>
          <a:xfrm>
            <a:off x="2798431" y="278132"/>
            <a:ext cx="2019043" cy="584775"/>
            <a:chOff x="1998783" y="282170"/>
            <a:chExt cx="2019043" cy="584775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4C654DA-CDB9-4E96-B23A-7A89033CE95E}"/>
                </a:ext>
              </a:extLst>
            </p:cNvPr>
            <p:cNvCxnSpPr/>
            <p:nvPr/>
          </p:nvCxnSpPr>
          <p:spPr>
            <a:xfrm>
              <a:off x="1998783" y="304799"/>
              <a:ext cx="0" cy="324000"/>
            </a:xfrm>
            <a:prstGeom prst="line">
              <a:avLst/>
            </a:prstGeom>
            <a:ln w="38100">
              <a:solidFill>
                <a:srgbClr val="006976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53A17B-A5E0-4AAE-9EC8-FB3772638A28}"/>
                </a:ext>
              </a:extLst>
            </p:cNvPr>
            <p:cNvSpPr txBox="1"/>
            <p:nvPr/>
          </p:nvSpPr>
          <p:spPr>
            <a:xfrm>
              <a:off x="2170233" y="282170"/>
              <a:ext cx="18475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rgbClr val="00697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Results contrast</a:t>
              </a:r>
            </a:p>
            <a:p>
              <a:pPr algn="dist"/>
              <a:endParaRPr lang="zh-CN" altLang="en-US" sz="1600" dirty="0">
                <a:solidFill>
                  <a:srgbClr val="00697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72947BE-D553-46A3-8E40-24714FE674D4}"/>
              </a:ext>
            </a:extLst>
          </p:cNvPr>
          <p:cNvSpPr txBox="1"/>
          <p:nvPr/>
        </p:nvSpPr>
        <p:spPr>
          <a:xfrm>
            <a:off x="342900" y="1156281"/>
            <a:ext cx="2582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97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模型架构对比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BDAADE-1A4E-4E4C-AA1E-5A3682F7D595}"/>
              </a:ext>
            </a:extLst>
          </p:cNvPr>
          <p:cNvSpPr txBox="1"/>
          <p:nvPr/>
        </p:nvSpPr>
        <p:spPr>
          <a:xfrm>
            <a:off x="342900" y="1757231"/>
            <a:ext cx="4557620" cy="2577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为了方便三种模型架构的对比，首先在数据量较小的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Jaffe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进行训练，训练过程结果如右图。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三个版本的模型架构验证集结果分别为：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87.5%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95.0%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97.5%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因此，选择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混合架构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用于测试后续数据集。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D747B66-78D8-0BE3-23BF-472584AE7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514" y="764045"/>
            <a:ext cx="5959119" cy="198637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08297D4-E45C-C17E-89E4-9092BA47B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514" y="2767423"/>
            <a:ext cx="5959118" cy="198637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6476D43-0A26-A4F8-724B-FFF25EAAA6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514" y="4753796"/>
            <a:ext cx="5961600" cy="19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2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1711</Words>
  <Application>Microsoft Office PowerPoint</Application>
  <PresentationFormat>宽屏</PresentationFormat>
  <Paragraphs>221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等线</vt:lpstr>
      <vt:lpstr>等线 Light</vt:lpstr>
      <vt:lpstr>微软雅黑</vt:lpstr>
      <vt:lpstr>Arial</vt:lpstr>
      <vt:lpstr>Cambria Math</vt:lpstr>
      <vt:lpstr>Open Sans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吕 帅</dc:creator>
  <cp:lastModifiedBy>吕 帅</cp:lastModifiedBy>
  <cp:revision>111</cp:revision>
  <dcterms:created xsi:type="dcterms:W3CDTF">2022-11-26T12:27:38Z</dcterms:created>
  <dcterms:modified xsi:type="dcterms:W3CDTF">2022-11-27T09:32:20Z</dcterms:modified>
</cp:coreProperties>
</file>